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97" r:id="rId4"/>
    <p:sldId id="261" r:id="rId5"/>
    <p:sldId id="264" r:id="rId6"/>
    <p:sldId id="265" r:id="rId7"/>
    <p:sldId id="267" r:id="rId8"/>
    <p:sldId id="268" r:id="rId9"/>
    <p:sldId id="269" r:id="rId10"/>
    <p:sldId id="270" r:id="rId11"/>
    <p:sldId id="271" r:id="rId12"/>
    <p:sldId id="272" r:id="rId13"/>
    <p:sldId id="273" r:id="rId14"/>
    <p:sldId id="275" r:id="rId15"/>
    <p:sldId id="262" r:id="rId16"/>
    <p:sldId id="276" r:id="rId17"/>
    <p:sldId id="277" r:id="rId18"/>
    <p:sldId id="298" r:id="rId19"/>
    <p:sldId id="299" r:id="rId20"/>
    <p:sldId id="300" r:id="rId21"/>
    <p:sldId id="279" r:id="rId22"/>
    <p:sldId id="280" r:id="rId23"/>
    <p:sldId id="305" r:id="rId24"/>
    <p:sldId id="304" r:id="rId25"/>
    <p:sldId id="306" r:id="rId26"/>
    <p:sldId id="309" r:id="rId27"/>
    <p:sldId id="282" r:id="rId28"/>
    <p:sldId id="281" r:id="rId29"/>
    <p:sldId id="283" r:id="rId30"/>
    <p:sldId id="284" r:id="rId31"/>
    <p:sldId id="285" r:id="rId32"/>
    <p:sldId id="286" r:id="rId33"/>
    <p:sldId id="288" r:id="rId34"/>
    <p:sldId id="290" r:id="rId35"/>
    <p:sldId id="287" r:id="rId36"/>
    <p:sldId id="292" r:id="rId37"/>
    <p:sldId id="291" r:id="rId38"/>
    <p:sldId id="310"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85" autoAdjust="0"/>
  </p:normalViewPr>
  <p:slideViewPr>
    <p:cSldViewPr snapToGrid="0">
      <p:cViewPr>
        <p:scale>
          <a:sx n="75" d="100"/>
          <a:sy n="75" d="100"/>
        </p:scale>
        <p:origin x="1194"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789C0-FBF9-434D-8F56-94AC7D708548}" type="datetimeFigureOut">
              <a:rPr lang="en-US" smtClean="0"/>
              <a:t>12/12/2019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90C3B-CB5A-4741-A88D-DC6026718D82}" type="slidenum">
              <a:rPr lang="en-US" smtClean="0"/>
              <a:t>‹#›</a:t>
            </a:fld>
            <a:endParaRPr lang="en-US"/>
          </a:p>
        </p:txBody>
      </p:sp>
    </p:spTree>
    <p:extLst>
      <p:ext uri="{BB962C8B-B14F-4D97-AF65-F5344CB8AC3E}">
        <p14:creationId xmlns:p14="http://schemas.microsoft.com/office/powerpoint/2010/main" val="416763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of human</a:t>
            </a:r>
            <a:r>
              <a:rPr lang="en-US" baseline="0" dirty="0"/>
              <a:t> pose estimation is to localize the key points of a person. </a:t>
            </a:r>
          </a:p>
          <a:p>
            <a:r>
              <a:rPr lang="en-US" baseline="0" dirty="0"/>
              <a:t>The input is a single RGB image with a person in the image center.</a:t>
            </a:r>
          </a:p>
          <a:p>
            <a:r>
              <a:rPr lang="en-US" dirty="0"/>
              <a:t>Then a pose estimator is designed </a:t>
            </a:r>
            <a:r>
              <a:rPr lang="en-US" baseline="0" dirty="0"/>
              <a:t>to output the location 2D or 3D key points of this person.</a:t>
            </a:r>
          </a:p>
          <a:p>
            <a:r>
              <a:rPr lang="en-US" sz="1200" kern="1200" dirty="0">
                <a:solidFill>
                  <a:schemeClr val="tx1"/>
                </a:solidFill>
                <a:effectLst/>
                <a:latin typeface="+mn-lt"/>
                <a:ea typeface="+mn-ea"/>
                <a:cs typeface="+mn-cs"/>
              </a:rPr>
              <a:t>Human pose estimation is the underlying key technique for many commercial applications, such as Motion Sensing Gaming, Augmented or Mixed Reality et cetera. </a:t>
            </a:r>
            <a:endParaRPr lang="en-US" dirty="0"/>
          </a:p>
        </p:txBody>
      </p:sp>
      <p:sp>
        <p:nvSpPr>
          <p:cNvPr id="4" name="Slide Number Placeholder 3"/>
          <p:cNvSpPr>
            <a:spLocks noGrp="1"/>
          </p:cNvSpPr>
          <p:nvPr>
            <p:ph type="sldNum" sz="quarter" idx="10"/>
          </p:nvPr>
        </p:nvSpPr>
        <p:spPr/>
        <p:txBody>
          <a:bodyPr/>
          <a:lstStyle/>
          <a:p>
            <a:fld id="{3923D23D-3944-44F0-A25C-1127C71EF4CC}" type="slidenum">
              <a:rPr lang="en-US" smtClean="0"/>
              <a:t>2</a:t>
            </a:fld>
            <a:endParaRPr lang="en-US"/>
          </a:p>
        </p:txBody>
      </p:sp>
    </p:spTree>
    <p:extLst>
      <p:ext uri="{BB962C8B-B14F-4D97-AF65-F5344CB8AC3E}">
        <p14:creationId xmlns:p14="http://schemas.microsoft.com/office/powerpoint/2010/main" val="210106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D90C3B-CB5A-4741-A88D-DC6026718D82}" type="slidenum">
              <a:rPr lang="en-US" smtClean="0"/>
              <a:t>3</a:t>
            </a:fld>
            <a:endParaRPr lang="en-US"/>
          </a:p>
        </p:txBody>
      </p:sp>
    </p:spTree>
    <p:extLst>
      <p:ext uri="{BB962C8B-B14F-4D97-AF65-F5344CB8AC3E}">
        <p14:creationId xmlns:p14="http://schemas.microsoft.com/office/powerpoint/2010/main" val="80986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Optimize an objective function that includes both the unary and pairwise term</a:t>
            </a:r>
          </a:p>
        </p:txBody>
      </p:sp>
      <p:sp>
        <p:nvSpPr>
          <p:cNvPr id="4" name="Slide Number Placeholder 3"/>
          <p:cNvSpPr>
            <a:spLocks noGrp="1"/>
          </p:cNvSpPr>
          <p:nvPr>
            <p:ph type="sldNum" sz="quarter" idx="5"/>
          </p:nvPr>
        </p:nvSpPr>
        <p:spPr/>
        <p:txBody>
          <a:bodyPr/>
          <a:lstStyle/>
          <a:p>
            <a:fld id="{4ED90C3B-CB5A-4741-A88D-DC6026718D82}" type="slidenum">
              <a:rPr lang="en-US" smtClean="0"/>
              <a:t>6</a:t>
            </a:fld>
            <a:endParaRPr lang="en-US"/>
          </a:p>
        </p:txBody>
      </p:sp>
    </p:spTree>
    <p:extLst>
      <p:ext uri="{BB962C8B-B14F-4D97-AF65-F5344CB8AC3E}">
        <p14:creationId xmlns:p14="http://schemas.microsoft.com/office/powerpoint/2010/main" val="286038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better estimation, we instead propose to use a per-pixel regression together with an attention like pixel weighting mechanism so as to take full advantage of the most relevant pixels while ignoring irrelevant ones.</a:t>
            </a:r>
          </a:p>
        </p:txBody>
      </p:sp>
      <p:sp>
        <p:nvSpPr>
          <p:cNvPr id="4" name="Slide Number Placeholder 3"/>
          <p:cNvSpPr>
            <a:spLocks noGrp="1"/>
          </p:cNvSpPr>
          <p:nvPr>
            <p:ph type="sldNum" sz="quarter" idx="5"/>
          </p:nvPr>
        </p:nvSpPr>
        <p:spPr/>
        <p:txBody>
          <a:bodyPr/>
          <a:lstStyle/>
          <a:p>
            <a:fld id="{4ED90C3B-CB5A-4741-A88D-DC6026718D82}" type="slidenum">
              <a:rPr lang="en-US" smtClean="0"/>
              <a:t>13</a:t>
            </a:fld>
            <a:endParaRPr lang="en-US"/>
          </a:p>
        </p:txBody>
      </p:sp>
    </p:spTree>
    <p:extLst>
      <p:ext uri="{BB962C8B-B14F-4D97-AF65-F5344CB8AC3E}">
        <p14:creationId xmlns:p14="http://schemas.microsoft.com/office/powerpoint/2010/main" val="422124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specifically train our model to predict the displacement only of human joints, with the support of information from relevant local areas. This task-specific approach provides greater reliability than generic flow, as shown empirically in Section 5.1. In addition, this approach is directly applicable to both 2D and 3D pose, while optical flow provides only 2D cues.</a:t>
            </a:r>
          </a:p>
          <a:p>
            <a:endParaRPr lang="en-US" dirty="0"/>
          </a:p>
          <a:p>
            <a:r>
              <a:rPr lang="en-US" dirty="0"/>
              <a:t>We seek a more targeted approach by specifically learning about human pose change.</a:t>
            </a:r>
          </a:p>
        </p:txBody>
      </p:sp>
      <p:sp>
        <p:nvSpPr>
          <p:cNvPr id="4" name="Slide Number Placeholder 3"/>
          <p:cNvSpPr>
            <a:spLocks noGrp="1"/>
          </p:cNvSpPr>
          <p:nvPr>
            <p:ph type="sldNum" sz="quarter" idx="5"/>
          </p:nvPr>
        </p:nvSpPr>
        <p:spPr/>
        <p:txBody>
          <a:bodyPr/>
          <a:lstStyle/>
          <a:p>
            <a:fld id="{4ED90C3B-CB5A-4741-A88D-DC6026718D82}" type="slidenum">
              <a:rPr lang="en-US" smtClean="0"/>
              <a:t>18</a:t>
            </a:fld>
            <a:endParaRPr lang="en-US"/>
          </a:p>
        </p:txBody>
      </p:sp>
    </p:spTree>
    <p:extLst>
      <p:ext uri="{BB962C8B-B14F-4D97-AF65-F5344CB8AC3E}">
        <p14:creationId xmlns:p14="http://schemas.microsoft.com/office/powerpoint/2010/main" val="51752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specifically train our model to predict the displacement only of human joints, with the support of information from relevant local areas. This task-specific approach provides greater reliability than generic flow, as shown empirically in Section 5.1. In addition, this approach is directly applicable to both 2D and 3D pose, while optical flow provides only 2D cues.</a:t>
            </a:r>
          </a:p>
          <a:p>
            <a:endParaRPr lang="en-US" dirty="0"/>
          </a:p>
          <a:p>
            <a:r>
              <a:rPr lang="en-US" dirty="0"/>
              <a:t>We seek a more targeted approach by specifically learning about human pose change.</a:t>
            </a:r>
          </a:p>
        </p:txBody>
      </p:sp>
      <p:sp>
        <p:nvSpPr>
          <p:cNvPr id="4" name="Slide Number Placeholder 3"/>
          <p:cNvSpPr>
            <a:spLocks noGrp="1"/>
          </p:cNvSpPr>
          <p:nvPr>
            <p:ph type="sldNum" sz="quarter" idx="5"/>
          </p:nvPr>
        </p:nvSpPr>
        <p:spPr/>
        <p:txBody>
          <a:bodyPr/>
          <a:lstStyle/>
          <a:p>
            <a:fld id="{4ED90C3B-CB5A-4741-A88D-DC6026718D82}" type="slidenum">
              <a:rPr lang="en-US" smtClean="0"/>
              <a:t>19</a:t>
            </a:fld>
            <a:endParaRPr lang="en-US"/>
          </a:p>
        </p:txBody>
      </p:sp>
    </p:spTree>
    <p:extLst>
      <p:ext uri="{BB962C8B-B14F-4D97-AF65-F5344CB8AC3E}">
        <p14:creationId xmlns:p14="http://schemas.microsoft.com/office/powerpoint/2010/main" val="163257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specifically train our model to predict the displacement only of human joints, with the support of information from relevant local areas. This task-specific approach provides greater reliability than generic flow, as shown empirically in Section 5.1. In addition, this approach is directly applicable to both 2D and 3D pose, while optical flow provides only 2D cues.</a:t>
            </a:r>
          </a:p>
          <a:p>
            <a:endParaRPr lang="en-US" dirty="0"/>
          </a:p>
          <a:p>
            <a:r>
              <a:rPr lang="en-US" dirty="0"/>
              <a:t>We seek a more targeted approach by specifically learning about human pose change.</a:t>
            </a:r>
          </a:p>
        </p:txBody>
      </p:sp>
      <p:sp>
        <p:nvSpPr>
          <p:cNvPr id="4" name="Slide Number Placeholder 3"/>
          <p:cNvSpPr>
            <a:spLocks noGrp="1"/>
          </p:cNvSpPr>
          <p:nvPr>
            <p:ph type="sldNum" sz="quarter" idx="5"/>
          </p:nvPr>
        </p:nvSpPr>
        <p:spPr/>
        <p:txBody>
          <a:bodyPr/>
          <a:lstStyle/>
          <a:p>
            <a:fld id="{4ED90C3B-CB5A-4741-A88D-DC6026718D82}" type="slidenum">
              <a:rPr lang="en-US" smtClean="0"/>
              <a:t>20</a:t>
            </a:fld>
            <a:endParaRPr lang="en-US"/>
          </a:p>
        </p:txBody>
      </p:sp>
    </p:spTree>
    <p:extLst>
      <p:ext uri="{BB962C8B-B14F-4D97-AF65-F5344CB8AC3E}">
        <p14:creationId xmlns:p14="http://schemas.microsoft.com/office/powerpoint/2010/main" val="423215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884E-A1FD-4D5B-8EB6-3DA91A08E9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4ABE7C-7253-4788-B053-E81152A777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24EF75-FB8F-470B-91B5-897432E83419}"/>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5" name="Footer Placeholder 4">
            <a:extLst>
              <a:ext uri="{FF2B5EF4-FFF2-40B4-BE49-F238E27FC236}">
                <a16:creationId xmlns:a16="http://schemas.microsoft.com/office/drawing/2014/main" id="{848BD80A-27A3-426F-978C-21DF99AC1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21459-B74E-4C6A-8FB0-126A3C1D7091}"/>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116930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A6A3-EA42-43A6-8BB3-59CAE93143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777A85-0C43-4FC4-AC29-F516FA394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E27AD-3D82-40BE-A9E2-ED487F598B61}"/>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5" name="Footer Placeholder 4">
            <a:extLst>
              <a:ext uri="{FF2B5EF4-FFF2-40B4-BE49-F238E27FC236}">
                <a16:creationId xmlns:a16="http://schemas.microsoft.com/office/drawing/2014/main" id="{4C5DF9A6-BF12-420A-823A-C1F643668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F8ABC-C437-4BCB-8E76-BB68AECFC9BC}"/>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21345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E1DC60-F233-4CF3-B944-F0D6309518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659B6D-A080-4A04-9848-0F3DF58E48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E3177-884E-4267-BDA8-6B4DF14EF328}"/>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5" name="Footer Placeholder 4">
            <a:extLst>
              <a:ext uri="{FF2B5EF4-FFF2-40B4-BE49-F238E27FC236}">
                <a16:creationId xmlns:a16="http://schemas.microsoft.com/office/drawing/2014/main" id="{7ADEA1C7-BD69-4DC4-9662-3F0CDAF6D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3E6D5-B038-4C65-9176-84CC6255EC35}"/>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359419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DC7E-12A3-4CBA-90E9-A5D21FB5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DD2BF-A860-45F2-B7B5-BB1EDFDAF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F0E2B-6D81-4533-A183-4AE612A7B5FF}"/>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5" name="Footer Placeholder 4">
            <a:extLst>
              <a:ext uri="{FF2B5EF4-FFF2-40B4-BE49-F238E27FC236}">
                <a16:creationId xmlns:a16="http://schemas.microsoft.com/office/drawing/2014/main" id="{BC8FD641-CD9E-4F53-B8C6-1E62776F5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1C793-6F40-416A-AE92-049599C4E25B}"/>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167381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7C68-D4AF-4073-9316-FB818C1248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29267-FC59-45A1-83DD-667F9231C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C093E2-3000-4F6A-B99E-5E589C828F56}"/>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5" name="Footer Placeholder 4">
            <a:extLst>
              <a:ext uri="{FF2B5EF4-FFF2-40B4-BE49-F238E27FC236}">
                <a16:creationId xmlns:a16="http://schemas.microsoft.com/office/drawing/2014/main" id="{B0C8F9E3-594E-40D5-AEF3-2F1F86E29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5E6A3-740E-4AA5-832F-BC2A46CCED66}"/>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289727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8CA3-86B4-4366-B333-947C03AA0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6D141-2196-4AD6-81F7-9C08EB2E1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995AF6-CB05-40CD-AB60-BD7DD91309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27305B-D744-4A3F-BBD5-266B6A2D5A28}"/>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6" name="Footer Placeholder 5">
            <a:extLst>
              <a:ext uri="{FF2B5EF4-FFF2-40B4-BE49-F238E27FC236}">
                <a16:creationId xmlns:a16="http://schemas.microsoft.com/office/drawing/2014/main" id="{4E689B70-554F-47BD-ACC5-A3084F13A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9FFF6-AD3C-4779-9934-B9EC3E0FBB5D}"/>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208162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B05F-7E47-48F8-9B37-713388C311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7BCD2D-1E39-4407-8291-50795C576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B68D21-14C1-4D66-9105-2A0B83D0D7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E060C5-3EF3-41BD-91A3-3E0C0AB36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176550-AAE6-4BFA-A2AD-4907AD3DB2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1332C-865D-4BE2-99A8-7B7A3A90AB58}"/>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8" name="Footer Placeholder 7">
            <a:extLst>
              <a:ext uri="{FF2B5EF4-FFF2-40B4-BE49-F238E27FC236}">
                <a16:creationId xmlns:a16="http://schemas.microsoft.com/office/drawing/2014/main" id="{4AA51FF2-5CF4-4AC3-B8A7-3F9B8E6894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96C024-DA75-4F19-BB97-19F923A7E332}"/>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258113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C630-4FD1-4216-AF07-409576776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D3DD-9904-4A8E-8BAE-1C2E6B517061}"/>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4" name="Footer Placeholder 3">
            <a:extLst>
              <a:ext uri="{FF2B5EF4-FFF2-40B4-BE49-F238E27FC236}">
                <a16:creationId xmlns:a16="http://schemas.microsoft.com/office/drawing/2014/main" id="{FB93A6A5-5447-4CE6-98A0-3FB96C979D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261207-5833-4BDF-8F5F-2C72CA7260AC}"/>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196377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6992C-D780-4E32-B3CF-7538CA5D5450}"/>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3" name="Footer Placeholder 2">
            <a:extLst>
              <a:ext uri="{FF2B5EF4-FFF2-40B4-BE49-F238E27FC236}">
                <a16:creationId xmlns:a16="http://schemas.microsoft.com/office/drawing/2014/main" id="{61294EF6-9955-49FF-9350-A9635B4CC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01C6D3-F9EF-43C8-9B50-628BA54F9D36}"/>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339652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E8EF-3041-463E-AB79-79E24C471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42B6D-227A-44DB-8FA9-92C2A3568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829B6-34D8-4952-A7EF-6F9CBD903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098E9-12B5-48F6-8950-8E64F0E38F5E}"/>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6" name="Footer Placeholder 5">
            <a:extLst>
              <a:ext uri="{FF2B5EF4-FFF2-40B4-BE49-F238E27FC236}">
                <a16:creationId xmlns:a16="http://schemas.microsoft.com/office/drawing/2014/main" id="{F3B42BFC-17D1-4590-916F-B02C7707B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ED7C4-0B73-478A-94D0-D8EB985B961C}"/>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173112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1F28-B3C8-4E20-A7E2-916D62F09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0B0B30-4849-40A2-9DD0-91C60FFF5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D6653-AE6A-4509-9FB9-53D455CE2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1034F-5E28-4E80-B7C5-DF2C3CD0F61D}"/>
              </a:ext>
            </a:extLst>
          </p:cNvPr>
          <p:cNvSpPr>
            <a:spLocks noGrp="1"/>
          </p:cNvSpPr>
          <p:nvPr>
            <p:ph type="dt" sz="half" idx="10"/>
          </p:nvPr>
        </p:nvSpPr>
        <p:spPr/>
        <p:txBody>
          <a:bodyPr/>
          <a:lstStyle/>
          <a:p>
            <a:fld id="{DE29E031-3F02-4D1F-BDA0-09D789549AF1}" type="datetimeFigureOut">
              <a:rPr lang="en-US" smtClean="0"/>
              <a:t>12/12/2019</a:t>
            </a:fld>
            <a:endParaRPr lang="en-US"/>
          </a:p>
        </p:txBody>
      </p:sp>
      <p:sp>
        <p:nvSpPr>
          <p:cNvPr id="6" name="Footer Placeholder 5">
            <a:extLst>
              <a:ext uri="{FF2B5EF4-FFF2-40B4-BE49-F238E27FC236}">
                <a16:creationId xmlns:a16="http://schemas.microsoft.com/office/drawing/2014/main" id="{E3307726-A5B7-4EE8-9DB1-02B4574DF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D9A79-AB36-469D-A4E5-50B23741B807}"/>
              </a:ext>
            </a:extLst>
          </p:cNvPr>
          <p:cNvSpPr>
            <a:spLocks noGrp="1"/>
          </p:cNvSpPr>
          <p:nvPr>
            <p:ph type="sldNum" sz="quarter" idx="12"/>
          </p:nvPr>
        </p:nvSpPr>
        <p:spPr/>
        <p:txBody>
          <a:bodyPr/>
          <a:lstStyle/>
          <a:p>
            <a:fld id="{B613A095-EAA7-477A-9A2E-4A036CEBDC0A}" type="slidenum">
              <a:rPr lang="en-US" smtClean="0"/>
              <a:t>‹#›</a:t>
            </a:fld>
            <a:endParaRPr lang="en-US"/>
          </a:p>
        </p:txBody>
      </p:sp>
    </p:spTree>
    <p:extLst>
      <p:ext uri="{BB962C8B-B14F-4D97-AF65-F5344CB8AC3E}">
        <p14:creationId xmlns:p14="http://schemas.microsoft.com/office/powerpoint/2010/main" val="69770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26E45-BA05-4CF9-B9DE-C17DE72078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533F4-1609-42C2-9472-D72F4F43C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B790E-7992-4F58-8AA7-A781563DE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9E031-3F02-4D1F-BDA0-09D789549AF1}" type="datetimeFigureOut">
              <a:rPr lang="en-US" smtClean="0"/>
              <a:t>12/12/2019</a:t>
            </a:fld>
            <a:endParaRPr lang="en-US"/>
          </a:p>
        </p:txBody>
      </p:sp>
      <p:sp>
        <p:nvSpPr>
          <p:cNvPr id="5" name="Footer Placeholder 4">
            <a:extLst>
              <a:ext uri="{FF2B5EF4-FFF2-40B4-BE49-F238E27FC236}">
                <a16:creationId xmlns:a16="http://schemas.microsoft.com/office/drawing/2014/main" id="{F7C3077D-7693-45AA-BAA3-DA0BE6D37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62962C-EC0E-49F1-B5AF-C76CABF74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3A095-EAA7-477A-9A2E-4A036CEBDC0A}" type="slidenum">
              <a:rPr lang="en-US" smtClean="0"/>
              <a:t>‹#›</a:t>
            </a:fld>
            <a:endParaRPr lang="en-US"/>
          </a:p>
        </p:txBody>
      </p:sp>
    </p:spTree>
    <p:extLst>
      <p:ext uri="{BB962C8B-B14F-4D97-AF65-F5344CB8AC3E}">
        <p14:creationId xmlns:p14="http://schemas.microsoft.com/office/powerpoint/2010/main" val="108510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5310-1E3A-4D05-B717-429A860237C6}"/>
              </a:ext>
            </a:extLst>
          </p:cNvPr>
          <p:cNvSpPr>
            <a:spLocks noGrp="1"/>
          </p:cNvSpPr>
          <p:nvPr>
            <p:ph type="ctrTitle"/>
          </p:nvPr>
        </p:nvSpPr>
        <p:spPr/>
        <p:txBody>
          <a:bodyPr>
            <a:normAutofit fontScale="90000"/>
          </a:bodyPr>
          <a:lstStyle/>
          <a:p>
            <a:r>
              <a:rPr lang="en-US" dirty="0"/>
              <a:t>Explicit Spatiotemporal Joint Relation Learning for Tracking Human Pose</a:t>
            </a:r>
          </a:p>
        </p:txBody>
      </p:sp>
      <p:sp>
        <p:nvSpPr>
          <p:cNvPr id="3" name="Subtitle 2">
            <a:extLst>
              <a:ext uri="{FF2B5EF4-FFF2-40B4-BE49-F238E27FC236}">
                <a16:creationId xmlns:a16="http://schemas.microsoft.com/office/drawing/2014/main" id="{775A53E9-2B30-4437-8391-3B4F7E3F5ED5}"/>
              </a:ext>
            </a:extLst>
          </p:cNvPr>
          <p:cNvSpPr>
            <a:spLocks noGrp="1"/>
          </p:cNvSpPr>
          <p:nvPr>
            <p:ph type="subTitle" idx="1"/>
          </p:nvPr>
        </p:nvSpPr>
        <p:spPr/>
        <p:txBody>
          <a:bodyPr/>
          <a:lstStyle/>
          <a:p>
            <a:r>
              <a:rPr lang="en-US" dirty="0"/>
              <a:t>Xiao Sun</a:t>
            </a:r>
          </a:p>
          <a:p>
            <a:r>
              <a:rPr lang="en-US" dirty="0"/>
              <a:t>Microsoft Research Asia</a:t>
            </a:r>
          </a:p>
          <a:p>
            <a:r>
              <a:rPr lang="en-US" dirty="0"/>
              <a:t>Visual Computing Group</a:t>
            </a:r>
          </a:p>
        </p:txBody>
      </p:sp>
    </p:spTree>
    <p:extLst>
      <p:ext uri="{BB962C8B-B14F-4D97-AF65-F5344CB8AC3E}">
        <p14:creationId xmlns:p14="http://schemas.microsoft.com/office/powerpoint/2010/main" val="98579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4" name="Text Placeholder 2">
            <a:extLst>
              <a:ext uri="{FF2B5EF4-FFF2-40B4-BE49-F238E27FC236}">
                <a16:creationId xmlns:a16="http://schemas.microsoft.com/office/drawing/2014/main" id="{F78EB36E-7D98-4696-8D0C-BF907CBD2D7E}"/>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5" name="Content Placeholder 3">
            <a:extLst>
              <a:ext uri="{FF2B5EF4-FFF2-40B4-BE49-F238E27FC236}">
                <a16:creationId xmlns:a16="http://schemas.microsoft.com/office/drawing/2014/main" id="{075640A1-5EC3-4DFD-95BC-4B167775D13C}"/>
              </a:ext>
            </a:extLst>
          </p:cNvPr>
          <p:cNvSpPr>
            <a:spLocks noGrp="1"/>
          </p:cNvSpPr>
          <p:nvPr/>
        </p:nvSpPr>
        <p:spPr>
          <a:xfrm>
            <a:off x="838200" y="2890694"/>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Pictorial Structures</a:t>
            </a:r>
          </a:p>
          <a:p>
            <a:r>
              <a:rPr lang="en-US" sz="2400" dirty="0"/>
              <a:t>Message Passing</a:t>
            </a:r>
          </a:p>
          <a:p>
            <a:r>
              <a:rPr lang="en-US" sz="2400" b="1" dirty="0"/>
              <a:t>Multi-Stage Refinement</a:t>
            </a:r>
          </a:p>
        </p:txBody>
      </p:sp>
      <p:sp>
        <p:nvSpPr>
          <p:cNvPr id="11" name="Rectangle 10">
            <a:extLst>
              <a:ext uri="{FF2B5EF4-FFF2-40B4-BE49-F238E27FC236}">
                <a16:creationId xmlns:a16="http://schemas.microsoft.com/office/drawing/2014/main" id="{28B52599-CEBB-46B1-A22E-FD84207525F1}"/>
              </a:ext>
            </a:extLst>
          </p:cNvPr>
          <p:cNvSpPr/>
          <p:nvPr/>
        </p:nvSpPr>
        <p:spPr>
          <a:xfrm>
            <a:off x="4693819" y="6364654"/>
            <a:ext cx="7406215" cy="276999"/>
          </a:xfrm>
          <a:prstGeom prst="rect">
            <a:avLst/>
          </a:prstGeom>
        </p:spPr>
        <p:txBody>
          <a:bodyPr wrap="square">
            <a:spAutoFit/>
          </a:bodyPr>
          <a:lstStyle/>
          <a:p>
            <a:r>
              <a:rPr lang="en-US" sz="1200" dirty="0"/>
              <a:t>[5] A. Newell, K. Yang, and J. Deng. Stacked hourglass networks for human pose estimation. ICCV2016</a:t>
            </a:r>
          </a:p>
        </p:txBody>
      </p:sp>
      <p:pic>
        <p:nvPicPr>
          <p:cNvPr id="7" name="Picture 6">
            <a:extLst>
              <a:ext uri="{FF2B5EF4-FFF2-40B4-BE49-F238E27FC236}">
                <a16:creationId xmlns:a16="http://schemas.microsoft.com/office/drawing/2014/main" id="{8ED657F1-F611-4788-A7C0-169EF4DAC7D9}"/>
              </a:ext>
            </a:extLst>
          </p:cNvPr>
          <p:cNvPicPr>
            <a:picLocks noChangeAspect="1"/>
          </p:cNvPicPr>
          <p:nvPr/>
        </p:nvPicPr>
        <p:blipFill>
          <a:blip r:embed="rId2"/>
          <a:stretch>
            <a:fillRect/>
          </a:stretch>
        </p:blipFill>
        <p:spPr>
          <a:xfrm>
            <a:off x="5014288" y="3025631"/>
            <a:ext cx="6925786" cy="2480147"/>
          </a:xfrm>
          <a:prstGeom prst="rect">
            <a:avLst/>
          </a:prstGeom>
        </p:spPr>
      </p:pic>
    </p:spTree>
    <p:extLst>
      <p:ext uri="{BB962C8B-B14F-4D97-AF65-F5344CB8AC3E}">
        <p14:creationId xmlns:p14="http://schemas.microsoft.com/office/powerpoint/2010/main" val="47287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4" name="Text Placeholder 2">
            <a:extLst>
              <a:ext uri="{FF2B5EF4-FFF2-40B4-BE49-F238E27FC236}">
                <a16:creationId xmlns:a16="http://schemas.microsoft.com/office/drawing/2014/main" id="{F78EB36E-7D98-4696-8D0C-BF907CBD2D7E}"/>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5" name="Content Placeholder 3">
            <a:extLst>
              <a:ext uri="{FF2B5EF4-FFF2-40B4-BE49-F238E27FC236}">
                <a16:creationId xmlns:a16="http://schemas.microsoft.com/office/drawing/2014/main" id="{075640A1-5EC3-4DFD-95BC-4B167775D13C}"/>
              </a:ext>
            </a:extLst>
          </p:cNvPr>
          <p:cNvSpPr>
            <a:spLocks noGrp="1"/>
          </p:cNvSpPr>
          <p:nvPr/>
        </p:nvSpPr>
        <p:spPr>
          <a:xfrm>
            <a:off x="838199" y="2890694"/>
            <a:ext cx="543197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Pictorial Structures</a:t>
            </a:r>
          </a:p>
          <a:p>
            <a:r>
              <a:rPr lang="en-US" sz="2400" dirty="0"/>
              <a:t>Message Passing</a:t>
            </a:r>
          </a:p>
          <a:p>
            <a:r>
              <a:rPr lang="en-US" sz="2400" dirty="0"/>
              <a:t>Multi-Stage Refinement</a:t>
            </a:r>
          </a:p>
          <a:p>
            <a:r>
              <a:rPr lang="en-US" altLang="zh-CN" sz="2400" b="1" dirty="0"/>
              <a:t>Structured Pose Parameterization</a:t>
            </a:r>
          </a:p>
          <a:p>
            <a:pPr lvl="1"/>
            <a:r>
              <a:rPr lang="en-US" sz="2000" dirty="0"/>
              <a:t>overcomplete 3D pose dictionary.</a:t>
            </a:r>
          </a:p>
        </p:txBody>
      </p:sp>
      <p:sp>
        <p:nvSpPr>
          <p:cNvPr id="11" name="Rectangle 10">
            <a:extLst>
              <a:ext uri="{FF2B5EF4-FFF2-40B4-BE49-F238E27FC236}">
                <a16:creationId xmlns:a16="http://schemas.microsoft.com/office/drawing/2014/main" id="{28B52599-CEBB-46B1-A22E-FD84207525F1}"/>
              </a:ext>
            </a:extLst>
          </p:cNvPr>
          <p:cNvSpPr/>
          <p:nvPr/>
        </p:nvSpPr>
        <p:spPr>
          <a:xfrm>
            <a:off x="4693819" y="6364654"/>
            <a:ext cx="7406215" cy="461665"/>
          </a:xfrm>
          <a:prstGeom prst="rect">
            <a:avLst/>
          </a:prstGeom>
        </p:spPr>
        <p:txBody>
          <a:bodyPr wrap="square">
            <a:spAutoFit/>
          </a:bodyPr>
          <a:lstStyle/>
          <a:p>
            <a:r>
              <a:rPr lang="en-US" sz="1200" dirty="0"/>
              <a:t>[6] B. </a:t>
            </a:r>
            <a:r>
              <a:rPr lang="en-US" sz="1200" dirty="0" err="1"/>
              <a:t>Tekin</a:t>
            </a:r>
            <a:r>
              <a:rPr lang="en-US" sz="1200" dirty="0"/>
              <a:t>, I. </a:t>
            </a:r>
            <a:r>
              <a:rPr lang="en-US" sz="1200" dirty="0" err="1"/>
              <a:t>Katircioglu</a:t>
            </a:r>
            <a:r>
              <a:rPr lang="en-US" sz="1200" dirty="0"/>
              <a:t>, M. Salzmann, V. </a:t>
            </a:r>
            <a:r>
              <a:rPr lang="en-US" sz="1200" dirty="0" err="1"/>
              <a:t>Lepetit</a:t>
            </a:r>
            <a:r>
              <a:rPr lang="en-US" sz="1200" dirty="0"/>
              <a:t>, and P. </a:t>
            </a:r>
            <a:r>
              <a:rPr lang="en-US" sz="1200" dirty="0" err="1"/>
              <a:t>Fua</a:t>
            </a:r>
            <a:r>
              <a:rPr lang="en-US" sz="1200" dirty="0"/>
              <a:t>. Structured prediction of 3d human pose with deep neural networks. BMVC 2016.</a:t>
            </a:r>
          </a:p>
        </p:txBody>
      </p:sp>
      <p:pic>
        <p:nvPicPr>
          <p:cNvPr id="6" name="Picture 5">
            <a:extLst>
              <a:ext uri="{FF2B5EF4-FFF2-40B4-BE49-F238E27FC236}">
                <a16:creationId xmlns:a16="http://schemas.microsoft.com/office/drawing/2014/main" id="{F89545D0-29BD-405E-95FB-DA60CDECD898}"/>
              </a:ext>
            </a:extLst>
          </p:cNvPr>
          <p:cNvPicPr>
            <a:picLocks noChangeAspect="1"/>
          </p:cNvPicPr>
          <p:nvPr/>
        </p:nvPicPr>
        <p:blipFill>
          <a:blip r:embed="rId2"/>
          <a:stretch>
            <a:fillRect/>
          </a:stretch>
        </p:blipFill>
        <p:spPr>
          <a:xfrm>
            <a:off x="5701003" y="3268227"/>
            <a:ext cx="6028037" cy="2339471"/>
          </a:xfrm>
          <a:prstGeom prst="rect">
            <a:avLst/>
          </a:prstGeom>
        </p:spPr>
      </p:pic>
    </p:spTree>
    <p:extLst>
      <p:ext uri="{BB962C8B-B14F-4D97-AF65-F5344CB8AC3E}">
        <p14:creationId xmlns:p14="http://schemas.microsoft.com/office/powerpoint/2010/main" val="197796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4" name="Text Placeholder 2">
            <a:extLst>
              <a:ext uri="{FF2B5EF4-FFF2-40B4-BE49-F238E27FC236}">
                <a16:creationId xmlns:a16="http://schemas.microsoft.com/office/drawing/2014/main" id="{F78EB36E-7D98-4696-8D0C-BF907CBD2D7E}"/>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5" name="Content Placeholder 3">
            <a:extLst>
              <a:ext uri="{FF2B5EF4-FFF2-40B4-BE49-F238E27FC236}">
                <a16:creationId xmlns:a16="http://schemas.microsoft.com/office/drawing/2014/main" id="{075640A1-5EC3-4DFD-95BC-4B167775D13C}"/>
              </a:ext>
            </a:extLst>
          </p:cNvPr>
          <p:cNvSpPr>
            <a:spLocks noGrp="1"/>
          </p:cNvSpPr>
          <p:nvPr/>
        </p:nvSpPr>
        <p:spPr>
          <a:xfrm>
            <a:off x="838199" y="2890694"/>
            <a:ext cx="543197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Pictorial Structures</a:t>
            </a:r>
          </a:p>
          <a:p>
            <a:r>
              <a:rPr lang="en-US" sz="2400" dirty="0"/>
              <a:t>Message Passing</a:t>
            </a:r>
          </a:p>
          <a:p>
            <a:r>
              <a:rPr lang="en-US" sz="2400" dirty="0"/>
              <a:t>Multi-Stage Refinement</a:t>
            </a:r>
          </a:p>
          <a:p>
            <a:r>
              <a:rPr lang="en-US" altLang="zh-CN" sz="2400" b="1" dirty="0"/>
              <a:t>Structured Pose Parameterization</a:t>
            </a:r>
          </a:p>
          <a:p>
            <a:pPr lvl="1"/>
            <a:r>
              <a:rPr lang="en-US" sz="2000" dirty="0"/>
              <a:t>overcomplete 3D pose dictionary.</a:t>
            </a:r>
          </a:p>
          <a:p>
            <a:pPr lvl="1"/>
            <a:r>
              <a:rPr lang="en-US" sz="2000" dirty="0"/>
              <a:t>kinematic models</a:t>
            </a:r>
          </a:p>
        </p:txBody>
      </p:sp>
      <p:sp>
        <p:nvSpPr>
          <p:cNvPr id="11" name="Rectangle 10">
            <a:extLst>
              <a:ext uri="{FF2B5EF4-FFF2-40B4-BE49-F238E27FC236}">
                <a16:creationId xmlns:a16="http://schemas.microsoft.com/office/drawing/2014/main" id="{28B52599-CEBB-46B1-A22E-FD84207525F1}"/>
              </a:ext>
            </a:extLst>
          </p:cNvPr>
          <p:cNvSpPr/>
          <p:nvPr/>
        </p:nvSpPr>
        <p:spPr>
          <a:xfrm>
            <a:off x="4693820" y="6364654"/>
            <a:ext cx="7247496" cy="276999"/>
          </a:xfrm>
          <a:prstGeom prst="rect">
            <a:avLst/>
          </a:prstGeom>
        </p:spPr>
        <p:txBody>
          <a:bodyPr wrap="square">
            <a:spAutoFit/>
          </a:bodyPr>
          <a:lstStyle/>
          <a:p>
            <a:r>
              <a:rPr lang="en-US" sz="1200" dirty="0"/>
              <a:t>[7] X. Zhou, X. Sun, W. Zhang, S. Liang, and Y. Wei. Deep kinematic pose regression. ECCVW 2016</a:t>
            </a:r>
          </a:p>
        </p:txBody>
      </p:sp>
      <p:pic>
        <p:nvPicPr>
          <p:cNvPr id="6" name="Picture 5">
            <a:extLst>
              <a:ext uri="{FF2B5EF4-FFF2-40B4-BE49-F238E27FC236}">
                <a16:creationId xmlns:a16="http://schemas.microsoft.com/office/drawing/2014/main" id="{86F4E55B-325A-449D-BBF3-C7A8FE68AD3F}"/>
              </a:ext>
            </a:extLst>
          </p:cNvPr>
          <p:cNvPicPr>
            <a:picLocks noChangeAspect="1"/>
          </p:cNvPicPr>
          <p:nvPr/>
        </p:nvPicPr>
        <p:blipFill>
          <a:blip r:embed="rId2"/>
          <a:stretch>
            <a:fillRect/>
          </a:stretch>
        </p:blipFill>
        <p:spPr>
          <a:xfrm>
            <a:off x="5548879" y="3131851"/>
            <a:ext cx="6392436" cy="2423701"/>
          </a:xfrm>
          <a:prstGeom prst="rect">
            <a:avLst/>
          </a:prstGeom>
        </p:spPr>
      </p:pic>
    </p:spTree>
    <p:extLst>
      <p:ext uri="{BB962C8B-B14F-4D97-AF65-F5344CB8AC3E}">
        <p14:creationId xmlns:p14="http://schemas.microsoft.com/office/powerpoint/2010/main" val="16184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4" name="Text Placeholder 2">
            <a:extLst>
              <a:ext uri="{FF2B5EF4-FFF2-40B4-BE49-F238E27FC236}">
                <a16:creationId xmlns:a16="http://schemas.microsoft.com/office/drawing/2014/main" id="{F78EB36E-7D98-4696-8D0C-BF907CBD2D7E}"/>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5" name="Content Placeholder 3">
            <a:extLst>
              <a:ext uri="{FF2B5EF4-FFF2-40B4-BE49-F238E27FC236}">
                <a16:creationId xmlns:a16="http://schemas.microsoft.com/office/drawing/2014/main" id="{075640A1-5EC3-4DFD-95BC-4B167775D13C}"/>
              </a:ext>
            </a:extLst>
          </p:cNvPr>
          <p:cNvSpPr>
            <a:spLocks noGrp="1"/>
          </p:cNvSpPr>
          <p:nvPr/>
        </p:nvSpPr>
        <p:spPr>
          <a:xfrm>
            <a:off x="838199" y="2890694"/>
            <a:ext cx="543197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Pictorial Structures</a:t>
            </a:r>
          </a:p>
          <a:p>
            <a:r>
              <a:rPr lang="en-US" sz="2400" dirty="0"/>
              <a:t>Message Passing</a:t>
            </a:r>
          </a:p>
          <a:p>
            <a:r>
              <a:rPr lang="en-US" sz="2400" dirty="0"/>
              <a:t>Multi-Stage Refinement</a:t>
            </a:r>
          </a:p>
          <a:p>
            <a:r>
              <a:rPr lang="en-US" altLang="zh-CN" sz="2400" dirty="0"/>
              <a:t>Structured Pose Parameterization</a:t>
            </a:r>
          </a:p>
          <a:p>
            <a:r>
              <a:rPr lang="en-US" altLang="zh-CN" sz="2400" b="1" dirty="0"/>
              <a:t>Geometric Loss</a:t>
            </a:r>
          </a:p>
          <a:p>
            <a:endParaRPr lang="en-US" altLang="zh-CN" sz="2400" b="1" dirty="0"/>
          </a:p>
        </p:txBody>
      </p:sp>
      <p:sp>
        <p:nvSpPr>
          <p:cNvPr id="11" name="Rectangle 10">
            <a:extLst>
              <a:ext uri="{FF2B5EF4-FFF2-40B4-BE49-F238E27FC236}">
                <a16:creationId xmlns:a16="http://schemas.microsoft.com/office/drawing/2014/main" id="{28B52599-CEBB-46B1-A22E-FD84207525F1}"/>
              </a:ext>
            </a:extLst>
          </p:cNvPr>
          <p:cNvSpPr/>
          <p:nvPr/>
        </p:nvSpPr>
        <p:spPr>
          <a:xfrm>
            <a:off x="4693819" y="6364654"/>
            <a:ext cx="7406215" cy="276999"/>
          </a:xfrm>
          <a:prstGeom prst="rect">
            <a:avLst/>
          </a:prstGeom>
        </p:spPr>
        <p:txBody>
          <a:bodyPr wrap="square">
            <a:spAutoFit/>
          </a:bodyPr>
          <a:lstStyle/>
          <a:p>
            <a:r>
              <a:rPr lang="en-US" sz="1200" dirty="0"/>
              <a:t>[8] X. Sun, J. Shang, S. Liang, and Y. Wei. Compositional human pose regression. ICCV 2017.</a:t>
            </a:r>
          </a:p>
        </p:txBody>
      </p:sp>
      <p:pic>
        <p:nvPicPr>
          <p:cNvPr id="7" name="Picture 6">
            <a:extLst>
              <a:ext uri="{FF2B5EF4-FFF2-40B4-BE49-F238E27FC236}">
                <a16:creationId xmlns:a16="http://schemas.microsoft.com/office/drawing/2014/main" id="{0CC3D0E1-0EA0-42C1-B76F-295166C6EB94}"/>
              </a:ext>
            </a:extLst>
          </p:cNvPr>
          <p:cNvPicPr>
            <a:picLocks noChangeAspect="1"/>
          </p:cNvPicPr>
          <p:nvPr/>
        </p:nvPicPr>
        <p:blipFill>
          <a:blip r:embed="rId3"/>
          <a:stretch>
            <a:fillRect/>
          </a:stretch>
        </p:blipFill>
        <p:spPr>
          <a:xfrm>
            <a:off x="5464692" y="3362884"/>
            <a:ext cx="6635342" cy="1753720"/>
          </a:xfrm>
          <a:prstGeom prst="rect">
            <a:avLst/>
          </a:prstGeom>
        </p:spPr>
      </p:pic>
    </p:spTree>
    <p:extLst>
      <p:ext uri="{BB962C8B-B14F-4D97-AF65-F5344CB8AC3E}">
        <p14:creationId xmlns:p14="http://schemas.microsoft.com/office/powerpoint/2010/main" val="343493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4" name="Text Placeholder 2">
            <a:extLst>
              <a:ext uri="{FF2B5EF4-FFF2-40B4-BE49-F238E27FC236}">
                <a16:creationId xmlns:a16="http://schemas.microsoft.com/office/drawing/2014/main" id="{F78EB36E-7D98-4696-8D0C-BF907CBD2D7E}"/>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5" name="Content Placeholder 3">
            <a:extLst>
              <a:ext uri="{FF2B5EF4-FFF2-40B4-BE49-F238E27FC236}">
                <a16:creationId xmlns:a16="http://schemas.microsoft.com/office/drawing/2014/main" id="{075640A1-5EC3-4DFD-95BC-4B167775D13C}"/>
              </a:ext>
            </a:extLst>
          </p:cNvPr>
          <p:cNvSpPr>
            <a:spLocks noGrp="1"/>
          </p:cNvSpPr>
          <p:nvPr/>
        </p:nvSpPr>
        <p:spPr>
          <a:xfrm>
            <a:off x="838199" y="2890694"/>
            <a:ext cx="5431971" cy="3421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Pictorial Structures</a:t>
            </a:r>
          </a:p>
          <a:p>
            <a:r>
              <a:rPr lang="en-US" sz="2400" dirty="0"/>
              <a:t>Message Passing</a:t>
            </a:r>
          </a:p>
          <a:p>
            <a:r>
              <a:rPr lang="en-US" sz="2400" dirty="0"/>
              <a:t>Multi-Stage Refinement</a:t>
            </a:r>
          </a:p>
          <a:p>
            <a:r>
              <a:rPr lang="en-US" altLang="zh-CN" sz="2400" dirty="0"/>
              <a:t>Structured Pose Parameterization</a:t>
            </a:r>
          </a:p>
          <a:p>
            <a:r>
              <a:rPr lang="en-US" altLang="zh-CN" sz="2400" dirty="0"/>
              <a:t>Geometric Loss</a:t>
            </a:r>
          </a:p>
          <a:p>
            <a:endParaRPr lang="en-US" altLang="zh-CN" sz="2400" b="1" dirty="0"/>
          </a:p>
        </p:txBody>
      </p:sp>
      <p:sp>
        <p:nvSpPr>
          <p:cNvPr id="8" name="Text Placeholder 4">
            <a:extLst>
              <a:ext uri="{FF2B5EF4-FFF2-40B4-BE49-F238E27FC236}">
                <a16:creationId xmlns:a16="http://schemas.microsoft.com/office/drawing/2014/main" id="{A4B6F2A5-17BA-4695-AF65-C60B2D01CD68}"/>
              </a:ext>
            </a:extLst>
          </p:cNvPr>
          <p:cNvSpPr>
            <a:spLocks noGrp="1"/>
          </p:cNvSpPr>
          <p:nvPr/>
        </p:nvSpPr>
        <p:spPr>
          <a:xfrm>
            <a:off x="6170612" y="206678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Temporal Information</a:t>
            </a:r>
          </a:p>
        </p:txBody>
      </p:sp>
    </p:spTree>
    <p:extLst>
      <p:ext uri="{BB962C8B-B14F-4D97-AF65-F5344CB8AC3E}">
        <p14:creationId xmlns:p14="http://schemas.microsoft.com/office/powerpoint/2010/main" val="157869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6" name="Text Placeholder 4">
            <a:extLst>
              <a:ext uri="{FF2B5EF4-FFF2-40B4-BE49-F238E27FC236}">
                <a16:creationId xmlns:a16="http://schemas.microsoft.com/office/drawing/2014/main" id="{A0BA24BB-6CFF-40E9-A1D5-84CAFBFCDE16}"/>
              </a:ext>
            </a:extLst>
          </p:cNvPr>
          <p:cNvSpPr>
            <a:spLocks noGrp="1"/>
          </p:cNvSpPr>
          <p:nvPr/>
        </p:nvSpPr>
        <p:spPr>
          <a:xfrm>
            <a:off x="6170612" y="206678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Temporal Information</a:t>
            </a:r>
          </a:p>
        </p:txBody>
      </p:sp>
      <p:sp>
        <p:nvSpPr>
          <p:cNvPr id="7" name="Content Placeholder 5">
            <a:extLst>
              <a:ext uri="{FF2B5EF4-FFF2-40B4-BE49-F238E27FC236}">
                <a16:creationId xmlns:a16="http://schemas.microsoft.com/office/drawing/2014/main" id="{6A64C0E6-CB76-4942-B804-590FCEB764D3}"/>
              </a:ext>
            </a:extLst>
          </p:cNvPr>
          <p:cNvSpPr>
            <a:spLocks noGrp="1"/>
          </p:cNvSpPr>
          <p:nvPr/>
        </p:nvSpPr>
        <p:spPr>
          <a:xfrm>
            <a:off x="6170612" y="2890694"/>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Dense Optical Flow</a:t>
            </a:r>
          </a:p>
        </p:txBody>
      </p:sp>
      <p:pic>
        <p:nvPicPr>
          <p:cNvPr id="8" name="Picture 7">
            <a:extLst>
              <a:ext uri="{FF2B5EF4-FFF2-40B4-BE49-F238E27FC236}">
                <a16:creationId xmlns:a16="http://schemas.microsoft.com/office/drawing/2014/main" id="{CD2F6418-4C74-4AC1-AB78-8C873DBA5C8B}"/>
              </a:ext>
            </a:extLst>
          </p:cNvPr>
          <p:cNvPicPr>
            <a:picLocks noChangeAspect="1"/>
          </p:cNvPicPr>
          <p:nvPr/>
        </p:nvPicPr>
        <p:blipFill>
          <a:blip r:embed="rId2"/>
          <a:stretch>
            <a:fillRect/>
          </a:stretch>
        </p:blipFill>
        <p:spPr>
          <a:xfrm>
            <a:off x="396194" y="3179948"/>
            <a:ext cx="5463432" cy="2428688"/>
          </a:xfrm>
          <a:prstGeom prst="rect">
            <a:avLst/>
          </a:prstGeom>
        </p:spPr>
      </p:pic>
      <p:sp>
        <p:nvSpPr>
          <p:cNvPr id="11" name="Rectangle 10">
            <a:extLst>
              <a:ext uri="{FF2B5EF4-FFF2-40B4-BE49-F238E27FC236}">
                <a16:creationId xmlns:a16="http://schemas.microsoft.com/office/drawing/2014/main" id="{0F9091E3-0C2B-4D40-B81C-D3835318ED58}"/>
              </a:ext>
            </a:extLst>
          </p:cNvPr>
          <p:cNvSpPr/>
          <p:nvPr/>
        </p:nvSpPr>
        <p:spPr>
          <a:xfrm>
            <a:off x="90555" y="6364654"/>
            <a:ext cx="6005445" cy="461665"/>
          </a:xfrm>
          <a:prstGeom prst="rect">
            <a:avLst/>
          </a:prstGeom>
        </p:spPr>
        <p:txBody>
          <a:bodyPr wrap="square">
            <a:spAutoFit/>
          </a:bodyPr>
          <a:lstStyle/>
          <a:p>
            <a:r>
              <a:rPr lang="en-US" sz="1200" dirty="0"/>
              <a:t>[9] A. Jain, J. </a:t>
            </a:r>
            <a:r>
              <a:rPr lang="en-US" sz="1200" dirty="0" err="1"/>
              <a:t>Tompson</a:t>
            </a:r>
            <a:r>
              <a:rPr lang="en-US" sz="1200" dirty="0"/>
              <a:t>, Y. </a:t>
            </a:r>
            <a:r>
              <a:rPr lang="en-US" sz="1200" dirty="0" err="1"/>
              <a:t>LeCun</a:t>
            </a:r>
            <a:r>
              <a:rPr lang="en-US" sz="1200" dirty="0"/>
              <a:t>, and C. </a:t>
            </a:r>
            <a:r>
              <a:rPr lang="en-US" sz="1200" dirty="0" err="1"/>
              <a:t>Bregler</a:t>
            </a:r>
            <a:r>
              <a:rPr lang="en-US" sz="1200" dirty="0"/>
              <a:t>. </a:t>
            </a:r>
            <a:r>
              <a:rPr lang="en-US" sz="1200" dirty="0" err="1"/>
              <a:t>Modeep</a:t>
            </a:r>
            <a:r>
              <a:rPr lang="en-US" sz="1200" dirty="0"/>
              <a:t>: A deep learning framework using motion features for human pose estimation. ACCV 2014.</a:t>
            </a:r>
          </a:p>
        </p:txBody>
      </p:sp>
    </p:spTree>
    <p:extLst>
      <p:ext uri="{BB962C8B-B14F-4D97-AF65-F5344CB8AC3E}">
        <p14:creationId xmlns:p14="http://schemas.microsoft.com/office/powerpoint/2010/main" val="283128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6" name="Text Placeholder 4">
            <a:extLst>
              <a:ext uri="{FF2B5EF4-FFF2-40B4-BE49-F238E27FC236}">
                <a16:creationId xmlns:a16="http://schemas.microsoft.com/office/drawing/2014/main" id="{A0BA24BB-6CFF-40E9-A1D5-84CAFBFCDE16}"/>
              </a:ext>
            </a:extLst>
          </p:cNvPr>
          <p:cNvSpPr>
            <a:spLocks noGrp="1"/>
          </p:cNvSpPr>
          <p:nvPr/>
        </p:nvSpPr>
        <p:spPr>
          <a:xfrm>
            <a:off x="6170612" y="206678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Temporal Information</a:t>
            </a:r>
          </a:p>
        </p:txBody>
      </p:sp>
      <p:sp>
        <p:nvSpPr>
          <p:cNvPr id="7" name="Content Placeholder 5">
            <a:extLst>
              <a:ext uri="{FF2B5EF4-FFF2-40B4-BE49-F238E27FC236}">
                <a16:creationId xmlns:a16="http://schemas.microsoft.com/office/drawing/2014/main" id="{6A64C0E6-CB76-4942-B804-590FCEB764D3}"/>
              </a:ext>
            </a:extLst>
          </p:cNvPr>
          <p:cNvSpPr>
            <a:spLocks noGrp="1"/>
          </p:cNvSpPr>
          <p:nvPr/>
        </p:nvSpPr>
        <p:spPr>
          <a:xfrm>
            <a:off x="6170612" y="2890694"/>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Dense Optical Flow</a:t>
            </a:r>
          </a:p>
        </p:txBody>
      </p:sp>
      <p:sp>
        <p:nvSpPr>
          <p:cNvPr id="11" name="Rectangle 10">
            <a:extLst>
              <a:ext uri="{FF2B5EF4-FFF2-40B4-BE49-F238E27FC236}">
                <a16:creationId xmlns:a16="http://schemas.microsoft.com/office/drawing/2014/main" id="{0F9091E3-0C2B-4D40-B81C-D3835318ED58}"/>
              </a:ext>
            </a:extLst>
          </p:cNvPr>
          <p:cNvSpPr/>
          <p:nvPr/>
        </p:nvSpPr>
        <p:spPr>
          <a:xfrm>
            <a:off x="90555" y="6364654"/>
            <a:ext cx="6005445" cy="461665"/>
          </a:xfrm>
          <a:prstGeom prst="rect">
            <a:avLst/>
          </a:prstGeom>
        </p:spPr>
        <p:txBody>
          <a:bodyPr wrap="square">
            <a:spAutoFit/>
          </a:bodyPr>
          <a:lstStyle/>
          <a:p>
            <a:r>
              <a:rPr lang="en-US" sz="1200" dirty="0"/>
              <a:t>[10] T. Pfister, J. Charles, and A. Zisserman. Flowing convnets for human pose estimation in videos. ICCV 2019</a:t>
            </a:r>
          </a:p>
        </p:txBody>
      </p:sp>
      <p:pic>
        <p:nvPicPr>
          <p:cNvPr id="4" name="Picture 3">
            <a:extLst>
              <a:ext uri="{FF2B5EF4-FFF2-40B4-BE49-F238E27FC236}">
                <a16:creationId xmlns:a16="http://schemas.microsoft.com/office/drawing/2014/main" id="{87D59378-DE12-438D-ADB3-C2B033793DB8}"/>
              </a:ext>
            </a:extLst>
          </p:cNvPr>
          <p:cNvPicPr>
            <a:picLocks noChangeAspect="1"/>
          </p:cNvPicPr>
          <p:nvPr/>
        </p:nvPicPr>
        <p:blipFill>
          <a:blip r:embed="rId2"/>
          <a:stretch>
            <a:fillRect/>
          </a:stretch>
        </p:blipFill>
        <p:spPr>
          <a:xfrm>
            <a:off x="173121" y="2961398"/>
            <a:ext cx="5784326" cy="3038184"/>
          </a:xfrm>
          <a:prstGeom prst="rect">
            <a:avLst/>
          </a:prstGeom>
        </p:spPr>
      </p:pic>
    </p:spTree>
    <p:extLst>
      <p:ext uri="{BB962C8B-B14F-4D97-AF65-F5344CB8AC3E}">
        <p14:creationId xmlns:p14="http://schemas.microsoft.com/office/powerpoint/2010/main" val="276938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6" name="Text Placeholder 4">
            <a:extLst>
              <a:ext uri="{FF2B5EF4-FFF2-40B4-BE49-F238E27FC236}">
                <a16:creationId xmlns:a16="http://schemas.microsoft.com/office/drawing/2014/main" id="{A0BA24BB-6CFF-40E9-A1D5-84CAFBFCDE16}"/>
              </a:ext>
            </a:extLst>
          </p:cNvPr>
          <p:cNvSpPr>
            <a:spLocks noGrp="1"/>
          </p:cNvSpPr>
          <p:nvPr/>
        </p:nvSpPr>
        <p:spPr>
          <a:xfrm>
            <a:off x="6170612" y="206678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Temporal Information</a:t>
            </a:r>
          </a:p>
        </p:txBody>
      </p:sp>
      <p:sp>
        <p:nvSpPr>
          <p:cNvPr id="7" name="Content Placeholder 5">
            <a:extLst>
              <a:ext uri="{FF2B5EF4-FFF2-40B4-BE49-F238E27FC236}">
                <a16:creationId xmlns:a16="http://schemas.microsoft.com/office/drawing/2014/main" id="{6A64C0E6-CB76-4942-B804-590FCEB764D3}"/>
              </a:ext>
            </a:extLst>
          </p:cNvPr>
          <p:cNvSpPr>
            <a:spLocks noGrp="1"/>
          </p:cNvSpPr>
          <p:nvPr/>
        </p:nvSpPr>
        <p:spPr>
          <a:xfrm>
            <a:off x="6170612" y="2890694"/>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Dense Optical Flow</a:t>
            </a:r>
          </a:p>
          <a:p>
            <a:r>
              <a:rPr lang="en-US" sz="2400" b="1" dirty="0"/>
              <a:t>Recurrent Neural Networks</a:t>
            </a:r>
          </a:p>
          <a:p>
            <a:endParaRPr lang="en-US" sz="2400" dirty="0"/>
          </a:p>
        </p:txBody>
      </p:sp>
      <p:pic>
        <p:nvPicPr>
          <p:cNvPr id="5" name="Picture 4">
            <a:extLst>
              <a:ext uri="{FF2B5EF4-FFF2-40B4-BE49-F238E27FC236}">
                <a16:creationId xmlns:a16="http://schemas.microsoft.com/office/drawing/2014/main" id="{A72EA9C3-1CE2-4705-84BF-A18FD3841898}"/>
              </a:ext>
            </a:extLst>
          </p:cNvPr>
          <p:cNvPicPr>
            <a:picLocks noChangeAspect="1"/>
          </p:cNvPicPr>
          <p:nvPr/>
        </p:nvPicPr>
        <p:blipFill>
          <a:blip r:embed="rId2"/>
          <a:stretch>
            <a:fillRect/>
          </a:stretch>
        </p:blipFill>
        <p:spPr>
          <a:xfrm>
            <a:off x="514350" y="2367293"/>
            <a:ext cx="5267325" cy="3809670"/>
          </a:xfrm>
          <a:prstGeom prst="rect">
            <a:avLst/>
          </a:prstGeom>
        </p:spPr>
      </p:pic>
      <p:sp>
        <p:nvSpPr>
          <p:cNvPr id="9" name="Rectangle 8">
            <a:extLst>
              <a:ext uri="{FF2B5EF4-FFF2-40B4-BE49-F238E27FC236}">
                <a16:creationId xmlns:a16="http://schemas.microsoft.com/office/drawing/2014/main" id="{0B0FCBD9-2CA1-4937-A684-16014C85AC05}"/>
              </a:ext>
            </a:extLst>
          </p:cNvPr>
          <p:cNvSpPr/>
          <p:nvPr/>
        </p:nvSpPr>
        <p:spPr>
          <a:xfrm>
            <a:off x="90555" y="6364654"/>
            <a:ext cx="6005445" cy="461665"/>
          </a:xfrm>
          <a:prstGeom prst="rect">
            <a:avLst/>
          </a:prstGeom>
        </p:spPr>
        <p:txBody>
          <a:bodyPr wrap="square">
            <a:spAutoFit/>
          </a:bodyPr>
          <a:lstStyle/>
          <a:p>
            <a:r>
              <a:rPr lang="en-US" sz="1200" dirty="0"/>
              <a:t>[11] </a:t>
            </a:r>
            <a:r>
              <a:rPr lang="en-US" sz="1200" dirty="0" err="1"/>
              <a:t>Rayat</a:t>
            </a:r>
            <a:r>
              <a:rPr lang="en-US" sz="1200" dirty="0"/>
              <a:t> Imtiaz Hossain M, Little J </a:t>
            </a:r>
            <a:r>
              <a:rPr lang="en-US" sz="1200" dirty="0" err="1"/>
              <a:t>J</a:t>
            </a:r>
            <a:r>
              <a:rPr lang="en-US" sz="1200" dirty="0"/>
              <a:t>. Exploiting Temporal Information for 3d Human Pose Estimation.</a:t>
            </a:r>
            <a:r>
              <a:rPr lang="zh-CN" altLang="en-US" sz="1200" dirty="0"/>
              <a:t> </a:t>
            </a:r>
            <a:r>
              <a:rPr lang="en-US" sz="1200" dirty="0"/>
              <a:t> ECCV 2018.</a:t>
            </a:r>
          </a:p>
        </p:txBody>
      </p:sp>
    </p:spTree>
    <p:extLst>
      <p:ext uri="{BB962C8B-B14F-4D97-AF65-F5344CB8AC3E}">
        <p14:creationId xmlns:p14="http://schemas.microsoft.com/office/powerpoint/2010/main" val="39321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6" name="Text Placeholder 4">
            <a:extLst>
              <a:ext uri="{FF2B5EF4-FFF2-40B4-BE49-F238E27FC236}">
                <a16:creationId xmlns:a16="http://schemas.microsoft.com/office/drawing/2014/main" id="{A0BA24BB-6CFF-40E9-A1D5-84CAFBFCDE16}"/>
              </a:ext>
            </a:extLst>
          </p:cNvPr>
          <p:cNvSpPr>
            <a:spLocks noGrp="1"/>
          </p:cNvSpPr>
          <p:nvPr/>
        </p:nvSpPr>
        <p:spPr>
          <a:xfrm>
            <a:off x="6170612" y="206678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Temporal Information</a:t>
            </a:r>
          </a:p>
        </p:txBody>
      </p:sp>
      <p:sp>
        <p:nvSpPr>
          <p:cNvPr id="7" name="Content Placeholder 5">
            <a:extLst>
              <a:ext uri="{FF2B5EF4-FFF2-40B4-BE49-F238E27FC236}">
                <a16:creationId xmlns:a16="http://schemas.microsoft.com/office/drawing/2014/main" id="{6A64C0E6-CB76-4942-B804-590FCEB764D3}"/>
              </a:ext>
            </a:extLst>
          </p:cNvPr>
          <p:cNvSpPr>
            <a:spLocks noGrp="1"/>
          </p:cNvSpPr>
          <p:nvPr/>
        </p:nvSpPr>
        <p:spPr>
          <a:xfrm>
            <a:off x="6170612" y="2890694"/>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Dense Optical Flow</a:t>
            </a:r>
          </a:p>
          <a:p>
            <a:r>
              <a:rPr lang="en-US" sz="2400" b="1" dirty="0"/>
              <a:t>Recurrent Neural Networks</a:t>
            </a:r>
          </a:p>
          <a:p>
            <a:endParaRPr lang="en-US" sz="2400" dirty="0"/>
          </a:p>
        </p:txBody>
      </p:sp>
      <p:sp>
        <p:nvSpPr>
          <p:cNvPr id="9" name="Rectangle 8">
            <a:extLst>
              <a:ext uri="{FF2B5EF4-FFF2-40B4-BE49-F238E27FC236}">
                <a16:creationId xmlns:a16="http://schemas.microsoft.com/office/drawing/2014/main" id="{0B0FCBD9-2CA1-4937-A684-16014C85AC05}"/>
              </a:ext>
            </a:extLst>
          </p:cNvPr>
          <p:cNvSpPr/>
          <p:nvPr/>
        </p:nvSpPr>
        <p:spPr>
          <a:xfrm>
            <a:off x="90555" y="6364654"/>
            <a:ext cx="6005445" cy="276999"/>
          </a:xfrm>
          <a:prstGeom prst="rect">
            <a:avLst/>
          </a:prstGeom>
        </p:spPr>
        <p:txBody>
          <a:bodyPr wrap="square">
            <a:spAutoFit/>
          </a:bodyPr>
          <a:lstStyle/>
          <a:p>
            <a:r>
              <a:rPr lang="en-US" sz="1200" dirty="0"/>
              <a:t>[11] Luo Y, Ren J, Wang Z, et al. </a:t>
            </a:r>
            <a:r>
              <a:rPr lang="en-US" sz="1200" dirty="0" err="1"/>
              <a:t>Lstm</a:t>
            </a:r>
            <a:r>
              <a:rPr lang="en-US" sz="1200" dirty="0"/>
              <a:t> Pose Machines. CVPR 2018.</a:t>
            </a:r>
          </a:p>
        </p:txBody>
      </p:sp>
      <p:pic>
        <p:nvPicPr>
          <p:cNvPr id="4" name="Picture 3">
            <a:extLst>
              <a:ext uri="{FF2B5EF4-FFF2-40B4-BE49-F238E27FC236}">
                <a16:creationId xmlns:a16="http://schemas.microsoft.com/office/drawing/2014/main" id="{49FBEAE4-B29B-454C-BD7C-5006BDB27E93}"/>
              </a:ext>
            </a:extLst>
          </p:cNvPr>
          <p:cNvPicPr>
            <a:picLocks noChangeAspect="1"/>
          </p:cNvPicPr>
          <p:nvPr/>
        </p:nvPicPr>
        <p:blipFill>
          <a:blip r:embed="rId3"/>
          <a:stretch>
            <a:fillRect/>
          </a:stretch>
        </p:blipFill>
        <p:spPr>
          <a:xfrm>
            <a:off x="249080" y="2890694"/>
            <a:ext cx="5846920" cy="2440422"/>
          </a:xfrm>
          <a:prstGeom prst="rect">
            <a:avLst/>
          </a:prstGeom>
        </p:spPr>
      </p:pic>
    </p:spTree>
    <p:extLst>
      <p:ext uri="{BB962C8B-B14F-4D97-AF65-F5344CB8AC3E}">
        <p14:creationId xmlns:p14="http://schemas.microsoft.com/office/powerpoint/2010/main" val="32278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6" name="Text Placeholder 4">
            <a:extLst>
              <a:ext uri="{FF2B5EF4-FFF2-40B4-BE49-F238E27FC236}">
                <a16:creationId xmlns:a16="http://schemas.microsoft.com/office/drawing/2014/main" id="{A0BA24BB-6CFF-40E9-A1D5-84CAFBFCDE16}"/>
              </a:ext>
            </a:extLst>
          </p:cNvPr>
          <p:cNvSpPr>
            <a:spLocks noGrp="1"/>
          </p:cNvSpPr>
          <p:nvPr/>
        </p:nvSpPr>
        <p:spPr>
          <a:xfrm>
            <a:off x="6170612" y="206678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Temporal Information</a:t>
            </a:r>
          </a:p>
        </p:txBody>
      </p:sp>
      <p:sp>
        <p:nvSpPr>
          <p:cNvPr id="7" name="Content Placeholder 5">
            <a:extLst>
              <a:ext uri="{FF2B5EF4-FFF2-40B4-BE49-F238E27FC236}">
                <a16:creationId xmlns:a16="http://schemas.microsoft.com/office/drawing/2014/main" id="{6A64C0E6-CB76-4942-B804-590FCEB764D3}"/>
              </a:ext>
            </a:extLst>
          </p:cNvPr>
          <p:cNvSpPr>
            <a:spLocks noGrp="1"/>
          </p:cNvSpPr>
          <p:nvPr/>
        </p:nvSpPr>
        <p:spPr>
          <a:xfrm>
            <a:off x="6170612" y="2890694"/>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Dense Optical Flow</a:t>
            </a:r>
          </a:p>
          <a:p>
            <a:r>
              <a:rPr lang="en-US" sz="2400" dirty="0"/>
              <a:t>Recurrent Neural Networks</a:t>
            </a:r>
          </a:p>
          <a:p>
            <a:endParaRPr lang="en-US" sz="2400" dirty="0"/>
          </a:p>
        </p:txBody>
      </p:sp>
      <p:sp>
        <p:nvSpPr>
          <p:cNvPr id="8" name="Text Placeholder 2">
            <a:extLst>
              <a:ext uri="{FF2B5EF4-FFF2-40B4-BE49-F238E27FC236}">
                <a16:creationId xmlns:a16="http://schemas.microsoft.com/office/drawing/2014/main" id="{447E2D57-3AB8-47B9-B2AD-91EBC22A7A5A}"/>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10" name="Content Placeholder 3">
            <a:extLst>
              <a:ext uri="{FF2B5EF4-FFF2-40B4-BE49-F238E27FC236}">
                <a16:creationId xmlns:a16="http://schemas.microsoft.com/office/drawing/2014/main" id="{F819DF39-F683-4359-A2C2-C5951589CAD5}"/>
              </a:ext>
            </a:extLst>
          </p:cNvPr>
          <p:cNvSpPr>
            <a:spLocks noGrp="1"/>
          </p:cNvSpPr>
          <p:nvPr/>
        </p:nvSpPr>
        <p:spPr>
          <a:xfrm>
            <a:off x="838199" y="2890694"/>
            <a:ext cx="5431971" cy="3421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Pictorial Structures</a:t>
            </a:r>
          </a:p>
          <a:p>
            <a:r>
              <a:rPr lang="en-US" sz="2400" dirty="0"/>
              <a:t>Message Passing</a:t>
            </a:r>
          </a:p>
          <a:p>
            <a:r>
              <a:rPr lang="en-US" sz="2400" dirty="0"/>
              <a:t>Multi-Stage Refinement</a:t>
            </a:r>
          </a:p>
          <a:p>
            <a:r>
              <a:rPr lang="en-US" altLang="zh-CN" sz="2400" dirty="0"/>
              <a:t>Structured Pose Parameterization</a:t>
            </a:r>
          </a:p>
          <a:p>
            <a:r>
              <a:rPr lang="en-US" altLang="zh-CN" sz="2400" dirty="0"/>
              <a:t>Geometric Loss</a:t>
            </a:r>
          </a:p>
          <a:p>
            <a:endParaRPr lang="en-US" altLang="zh-CN" sz="2400" b="1" dirty="0"/>
          </a:p>
        </p:txBody>
      </p:sp>
    </p:spTree>
    <p:extLst>
      <p:ext uri="{BB962C8B-B14F-4D97-AF65-F5344CB8AC3E}">
        <p14:creationId xmlns:p14="http://schemas.microsoft.com/office/powerpoint/2010/main" val="114301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Pose Estimation</a:t>
            </a:r>
          </a:p>
        </p:txBody>
      </p:sp>
      <p:sp>
        <p:nvSpPr>
          <p:cNvPr id="3" name="Content Placeholder 2"/>
          <p:cNvSpPr>
            <a:spLocks noGrp="1"/>
          </p:cNvSpPr>
          <p:nvPr>
            <p:ph idx="1"/>
          </p:nvPr>
        </p:nvSpPr>
        <p:spPr>
          <a:xfrm>
            <a:off x="838200" y="1825625"/>
            <a:ext cx="6160034" cy="4351338"/>
          </a:xfrm>
        </p:spPr>
        <p:txBody>
          <a:bodyPr>
            <a:normAutofit/>
          </a:bodyPr>
          <a:lstStyle/>
          <a:p>
            <a:r>
              <a:rPr lang="en-US" dirty="0"/>
              <a:t>Problem: localize key points of a person</a:t>
            </a:r>
          </a:p>
          <a:p>
            <a:endParaRPr lang="en-US" dirty="0"/>
          </a:p>
          <a:p>
            <a:r>
              <a:rPr lang="en-US" dirty="0"/>
              <a:t>Input: a single RGB image</a:t>
            </a:r>
          </a:p>
          <a:p>
            <a:endParaRPr lang="en-US" dirty="0"/>
          </a:p>
          <a:p>
            <a:r>
              <a:rPr lang="en-US" dirty="0"/>
              <a:t>Output: 2D or 3D key points</a:t>
            </a:r>
          </a:p>
          <a:p>
            <a:endParaRPr lang="en-US" dirty="0"/>
          </a:p>
          <a:p>
            <a:r>
              <a:rPr lang="en-US" dirty="0"/>
              <a:t>Applications: Motion Sensing Gaming, Augmented or Mixed Reality, </a:t>
            </a:r>
            <a:r>
              <a:rPr lang="en-US" altLang="zh-CN" dirty="0"/>
              <a:t>Action Evaluation</a:t>
            </a:r>
            <a:r>
              <a:rPr lang="en-US" dirty="0"/>
              <a:t>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572" y="1391345"/>
            <a:ext cx="1493530" cy="149353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3345" y="4599762"/>
            <a:ext cx="1947487" cy="194748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234" y="4697007"/>
            <a:ext cx="1619253" cy="1619253"/>
          </a:xfrm>
          <a:prstGeom prst="rect">
            <a:avLst/>
          </a:prstGeom>
        </p:spPr>
      </p:pic>
      <p:sp>
        <p:nvSpPr>
          <p:cNvPr id="20" name="Arrow: Right 19"/>
          <p:cNvSpPr/>
          <p:nvPr/>
        </p:nvSpPr>
        <p:spPr>
          <a:xfrm rot="5400000">
            <a:off x="8617312" y="3250422"/>
            <a:ext cx="438256" cy="402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p:cNvSpPr/>
          <p:nvPr/>
        </p:nvSpPr>
        <p:spPr>
          <a:xfrm>
            <a:off x="8044906" y="3742655"/>
            <a:ext cx="1505196" cy="378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Pose Estimator</a:t>
            </a:r>
          </a:p>
        </p:txBody>
      </p:sp>
      <p:sp>
        <p:nvSpPr>
          <p:cNvPr id="24" name="TextBox 23"/>
          <p:cNvSpPr txBox="1"/>
          <p:nvPr/>
        </p:nvSpPr>
        <p:spPr>
          <a:xfrm>
            <a:off x="7545147" y="2904697"/>
            <a:ext cx="2775915" cy="338554"/>
          </a:xfrm>
          <a:prstGeom prst="rect">
            <a:avLst/>
          </a:prstGeom>
          <a:noFill/>
        </p:spPr>
        <p:txBody>
          <a:bodyPr wrap="square" rtlCol="0">
            <a:spAutoFit/>
          </a:bodyPr>
          <a:lstStyle/>
          <a:p>
            <a:r>
              <a:rPr lang="en-US" altLang="zh-CN" sz="1600" dirty="0"/>
              <a:t>RGB Image (person centered)</a:t>
            </a:r>
            <a:endParaRPr lang="en-US" sz="1600" dirty="0"/>
          </a:p>
        </p:txBody>
      </p:sp>
      <p:sp>
        <p:nvSpPr>
          <p:cNvPr id="25" name="TextBox 24"/>
          <p:cNvSpPr txBox="1"/>
          <p:nvPr/>
        </p:nvSpPr>
        <p:spPr>
          <a:xfrm>
            <a:off x="7165150" y="6375381"/>
            <a:ext cx="1360067" cy="338554"/>
          </a:xfrm>
          <a:prstGeom prst="rect">
            <a:avLst/>
          </a:prstGeom>
          <a:noFill/>
        </p:spPr>
        <p:txBody>
          <a:bodyPr wrap="square" rtlCol="0">
            <a:spAutoFit/>
          </a:bodyPr>
          <a:lstStyle/>
          <a:p>
            <a:r>
              <a:rPr lang="en-US" altLang="zh-CN" sz="1600" dirty="0"/>
              <a:t>2D Key Points</a:t>
            </a:r>
            <a:endParaRPr lang="en-US" sz="1600" dirty="0"/>
          </a:p>
        </p:txBody>
      </p:sp>
      <p:sp>
        <p:nvSpPr>
          <p:cNvPr id="16" name="Arrow: Right 15"/>
          <p:cNvSpPr/>
          <p:nvPr/>
        </p:nvSpPr>
        <p:spPr>
          <a:xfrm rot="8227119">
            <a:off x="7982164" y="4203542"/>
            <a:ext cx="438256" cy="402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p:cNvSpPr/>
          <p:nvPr/>
        </p:nvSpPr>
        <p:spPr>
          <a:xfrm rot="2211118">
            <a:off x="9178924" y="4184570"/>
            <a:ext cx="438256" cy="402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310411" y="6372800"/>
            <a:ext cx="1641053" cy="338554"/>
          </a:xfrm>
          <a:prstGeom prst="rect">
            <a:avLst/>
          </a:prstGeom>
          <a:noFill/>
        </p:spPr>
        <p:txBody>
          <a:bodyPr wrap="square" rtlCol="0">
            <a:spAutoFit/>
          </a:bodyPr>
          <a:lstStyle/>
          <a:p>
            <a:r>
              <a:rPr lang="en-US" altLang="zh-CN" sz="1600" dirty="0"/>
              <a:t>3D Key Points</a:t>
            </a:r>
            <a:endParaRPr lang="en-US" sz="1600" dirty="0"/>
          </a:p>
        </p:txBody>
      </p:sp>
    </p:spTree>
    <p:extLst>
      <p:ext uri="{BB962C8B-B14F-4D97-AF65-F5344CB8AC3E}">
        <p14:creationId xmlns:p14="http://schemas.microsoft.com/office/powerpoint/2010/main" val="63108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P spid="25" grpId="0"/>
      <p:bldP spid="16" grpId="0" animBg="1"/>
      <p:bldP spid="17"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6" name="Text Placeholder 4">
            <a:extLst>
              <a:ext uri="{FF2B5EF4-FFF2-40B4-BE49-F238E27FC236}">
                <a16:creationId xmlns:a16="http://schemas.microsoft.com/office/drawing/2014/main" id="{A0BA24BB-6CFF-40E9-A1D5-84CAFBFCDE16}"/>
              </a:ext>
            </a:extLst>
          </p:cNvPr>
          <p:cNvSpPr>
            <a:spLocks noGrp="1"/>
          </p:cNvSpPr>
          <p:nvPr/>
        </p:nvSpPr>
        <p:spPr>
          <a:xfrm>
            <a:off x="6170612" y="206678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Temporal Information</a:t>
            </a:r>
          </a:p>
        </p:txBody>
      </p:sp>
      <p:sp>
        <p:nvSpPr>
          <p:cNvPr id="7" name="Content Placeholder 5">
            <a:extLst>
              <a:ext uri="{FF2B5EF4-FFF2-40B4-BE49-F238E27FC236}">
                <a16:creationId xmlns:a16="http://schemas.microsoft.com/office/drawing/2014/main" id="{6A64C0E6-CB76-4942-B804-590FCEB764D3}"/>
              </a:ext>
            </a:extLst>
          </p:cNvPr>
          <p:cNvSpPr>
            <a:spLocks noGrp="1"/>
          </p:cNvSpPr>
          <p:nvPr/>
        </p:nvSpPr>
        <p:spPr>
          <a:xfrm>
            <a:off x="6170612" y="2890694"/>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Dense Optical Flow</a:t>
            </a:r>
          </a:p>
          <a:p>
            <a:r>
              <a:rPr lang="en-US" sz="2400" dirty="0"/>
              <a:t>Recurrent Neural Networks</a:t>
            </a:r>
          </a:p>
          <a:p>
            <a:endParaRPr lang="en-US" sz="2400" dirty="0"/>
          </a:p>
        </p:txBody>
      </p:sp>
      <p:sp>
        <p:nvSpPr>
          <p:cNvPr id="8" name="Text Placeholder 2">
            <a:extLst>
              <a:ext uri="{FF2B5EF4-FFF2-40B4-BE49-F238E27FC236}">
                <a16:creationId xmlns:a16="http://schemas.microsoft.com/office/drawing/2014/main" id="{447E2D57-3AB8-47B9-B2AD-91EBC22A7A5A}"/>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10" name="Content Placeholder 3">
            <a:extLst>
              <a:ext uri="{FF2B5EF4-FFF2-40B4-BE49-F238E27FC236}">
                <a16:creationId xmlns:a16="http://schemas.microsoft.com/office/drawing/2014/main" id="{F819DF39-F683-4359-A2C2-C5951589CAD5}"/>
              </a:ext>
            </a:extLst>
          </p:cNvPr>
          <p:cNvSpPr>
            <a:spLocks noGrp="1"/>
          </p:cNvSpPr>
          <p:nvPr/>
        </p:nvSpPr>
        <p:spPr>
          <a:xfrm>
            <a:off x="838199" y="2890694"/>
            <a:ext cx="5431971" cy="3421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Pictorial Structures</a:t>
            </a:r>
          </a:p>
          <a:p>
            <a:r>
              <a:rPr lang="en-US" sz="2400" dirty="0"/>
              <a:t>Message Passing</a:t>
            </a:r>
          </a:p>
          <a:p>
            <a:r>
              <a:rPr lang="en-US" sz="2400" dirty="0"/>
              <a:t>Multi-Stage Refinement</a:t>
            </a:r>
          </a:p>
          <a:p>
            <a:r>
              <a:rPr lang="en-US" altLang="zh-CN" sz="2400" dirty="0"/>
              <a:t>Structured Pose Parameterization</a:t>
            </a:r>
          </a:p>
          <a:p>
            <a:r>
              <a:rPr lang="en-US" altLang="zh-CN" sz="2400" dirty="0"/>
              <a:t>Geometric Loss</a:t>
            </a:r>
          </a:p>
          <a:p>
            <a:endParaRPr lang="en-US" altLang="zh-CN" sz="2400" b="1" dirty="0"/>
          </a:p>
        </p:txBody>
      </p:sp>
      <p:sp>
        <p:nvSpPr>
          <p:cNvPr id="5" name="TextBox 4">
            <a:extLst>
              <a:ext uri="{FF2B5EF4-FFF2-40B4-BE49-F238E27FC236}">
                <a16:creationId xmlns:a16="http://schemas.microsoft.com/office/drawing/2014/main" id="{278AA4A3-0D5D-42FC-8693-AEFECF91DDA3}"/>
              </a:ext>
            </a:extLst>
          </p:cNvPr>
          <p:cNvSpPr txBox="1"/>
          <p:nvPr/>
        </p:nvSpPr>
        <p:spPr>
          <a:xfrm>
            <a:off x="5637952" y="5058596"/>
            <a:ext cx="5929652" cy="923330"/>
          </a:xfrm>
          <a:prstGeom prst="rect">
            <a:avLst/>
          </a:prstGeom>
          <a:noFill/>
        </p:spPr>
        <p:txBody>
          <a:bodyPr wrap="square" rtlCol="0">
            <a:spAutoFit/>
          </a:bodyPr>
          <a:lstStyle/>
          <a:p>
            <a:r>
              <a:rPr lang="en-US" altLang="zh-CN" dirty="0"/>
              <a:t>Explicitly model and predict the spatiotemporal joint relation.</a:t>
            </a:r>
          </a:p>
          <a:p>
            <a:endParaRPr lang="en-US" altLang="zh-CN" dirty="0"/>
          </a:p>
          <a:p>
            <a:r>
              <a:rPr lang="en-US" altLang="zh-CN" dirty="0"/>
              <a:t>Then, complement any single joint estimation.</a:t>
            </a:r>
            <a:endParaRPr lang="en-US" dirty="0"/>
          </a:p>
        </p:txBody>
      </p:sp>
    </p:spTree>
    <p:extLst>
      <p:ext uri="{BB962C8B-B14F-4D97-AF65-F5344CB8AC3E}">
        <p14:creationId xmlns:p14="http://schemas.microsoft.com/office/powerpoint/2010/main" val="423308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FC76-8361-48F1-9CBA-E2AF1E6CA34D}"/>
              </a:ext>
            </a:extLst>
          </p:cNvPr>
          <p:cNvSpPr>
            <a:spLocks noGrp="1"/>
          </p:cNvSpPr>
          <p:nvPr>
            <p:ph type="title"/>
          </p:nvPr>
        </p:nvSpPr>
        <p:spPr/>
        <p:txBody>
          <a:bodyPr/>
          <a:lstStyle/>
          <a:p>
            <a:r>
              <a:rPr lang="en-US" dirty="0"/>
              <a:t>Spatiotemporal Joint Relation Learning</a:t>
            </a:r>
          </a:p>
        </p:txBody>
      </p:sp>
      <p:sp>
        <p:nvSpPr>
          <p:cNvPr id="3" name="Content Placeholder 2">
            <a:extLst>
              <a:ext uri="{FF2B5EF4-FFF2-40B4-BE49-F238E27FC236}">
                <a16:creationId xmlns:a16="http://schemas.microsoft.com/office/drawing/2014/main" id="{86A940ED-55B0-485A-86C5-87B720AEDCC0}"/>
              </a:ext>
            </a:extLst>
          </p:cNvPr>
          <p:cNvSpPr>
            <a:spLocks noGrp="1"/>
          </p:cNvSpPr>
          <p:nvPr>
            <p:ph idx="1"/>
          </p:nvPr>
        </p:nvSpPr>
        <p:spPr>
          <a:xfrm>
            <a:off x="838200" y="1825625"/>
            <a:ext cx="5688724" cy="4351338"/>
          </a:xfrm>
        </p:spPr>
        <p:txBody>
          <a:bodyPr/>
          <a:lstStyle/>
          <a:p>
            <a:r>
              <a:rPr lang="en-US" altLang="en-US" dirty="0">
                <a:solidFill>
                  <a:srgbClr val="000000"/>
                </a:solidFill>
                <a:latin typeface="Arial" panose="020B0604020202020204" pitchFamily="34" charset="0"/>
                <a:cs typeface="Arial" panose="020B0604020202020204" pitchFamily="34" charset="0"/>
              </a:rPr>
              <a:t>Spatial and Temporal Joint Relation</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r>
              <a:rPr lang="en-US" altLang="en-US" dirty="0">
                <a:solidFill>
                  <a:srgbClr val="000000"/>
                </a:solidFill>
                <a:latin typeface="Arial" panose="020B0604020202020204" pitchFamily="34" charset="0"/>
                <a:cs typeface="Arial" panose="020B0604020202020204" pitchFamily="34" charset="0"/>
              </a:rPr>
              <a:t>Target: Directed Vector Pointing from Related Joint</a:t>
            </a:r>
            <a:endParaRPr lang="en-US" dirty="0"/>
          </a:p>
        </p:txBody>
      </p:sp>
      <p:pic>
        <p:nvPicPr>
          <p:cNvPr id="4" name="Content Placeholder 3">
            <a:extLst>
              <a:ext uri="{FF2B5EF4-FFF2-40B4-BE49-F238E27FC236}">
                <a16:creationId xmlns:a16="http://schemas.microsoft.com/office/drawing/2014/main" id="{B688EE76-E8C2-48D0-9A96-B611A8611906}"/>
              </a:ext>
            </a:extLst>
          </p:cNvPr>
          <p:cNvPicPr>
            <a:picLocks noChangeAspect="1"/>
          </p:cNvPicPr>
          <p:nvPr/>
        </p:nvPicPr>
        <p:blipFill>
          <a:blip r:embed="rId2"/>
          <a:stretch>
            <a:fillRect/>
          </a:stretch>
        </p:blipFill>
        <p:spPr>
          <a:xfrm>
            <a:off x="6678670" y="2041450"/>
            <a:ext cx="5238458" cy="4167912"/>
          </a:xfrm>
          <a:prstGeom prst="rect">
            <a:avLst/>
          </a:prstGeom>
        </p:spPr>
      </p:pic>
      <p:pic>
        <p:nvPicPr>
          <p:cNvPr id="5" name="Picture 12">
            <a:extLst>
              <a:ext uri="{FF2B5EF4-FFF2-40B4-BE49-F238E27FC236}">
                <a16:creationId xmlns:a16="http://schemas.microsoft.com/office/drawing/2014/main" id="{73FC0301-FC35-4AB3-8728-22A6DACC1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798" y="2880930"/>
            <a:ext cx="4937202" cy="54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2773F363-5AB3-4146-97FF-00775A6ED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923" y="4785076"/>
            <a:ext cx="2786290" cy="54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7BE19964-A13C-4C7E-B72C-DA4F4C52F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6583" y="5561512"/>
            <a:ext cx="5348433" cy="6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001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7EC9-64BF-4599-B17E-63F8CC23C233}"/>
              </a:ext>
            </a:extLst>
          </p:cNvPr>
          <p:cNvSpPr>
            <a:spLocks noGrp="1"/>
          </p:cNvSpPr>
          <p:nvPr>
            <p:ph type="title"/>
          </p:nvPr>
        </p:nvSpPr>
        <p:spPr/>
        <p:txBody>
          <a:bodyPr/>
          <a:lstStyle/>
          <a:p>
            <a:r>
              <a:rPr lang="en-US" dirty="0"/>
              <a:t>Fully Connected Regression: A Baseline</a:t>
            </a:r>
          </a:p>
        </p:txBody>
      </p:sp>
      <p:sp>
        <p:nvSpPr>
          <p:cNvPr id="6" name="Content Placeholder 2">
            <a:extLst>
              <a:ext uri="{FF2B5EF4-FFF2-40B4-BE49-F238E27FC236}">
                <a16:creationId xmlns:a16="http://schemas.microsoft.com/office/drawing/2014/main" id="{425D9BAC-03A6-4EFA-AEB6-C4739F7433D5}"/>
              </a:ext>
            </a:extLst>
          </p:cNvPr>
          <p:cNvSpPr>
            <a:spLocks noGrp="1"/>
          </p:cNvSpPr>
          <p:nvPr>
            <p:ph idx="1"/>
          </p:nvPr>
        </p:nvSpPr>
        <p:spPr>
          <a:xfrm>
            <a:off x="838200" y="1825625"/>
            <a:ext cx="6460129" cy="4351338"/>
          </a:xfrm>
        </p:spPr>
        <p:txBody>
          <a:bodyPr/>
          <a:lstStyle/>
          <a:p>
            <a:r>
              <a:rPr lang="en-US" dirty="0"/>
              <a:t>Average pooling + Fully connected layers.</a:t>
            </a:r>
          </a:p>
        </p:txBody>
      </p:sp>
    </p:spTree>
    <p:extLst>
      <p:ext uri="{BB962C8B-B14F-4D97-AF65-F5344CB8AC3E}">
        <p14:creationId xmlns:p14="http://schemas.microsoft.com/office/powerpoint/2010/main" val="341570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7EC9-64BF-4599-B17E-63F8CC23C233}"/>
              </a:ext>
            </a:extLst>
          </p:cNvPr>
          <p:cNvSpPr>
            <a:spLocks noGrp="1"/>
          </p:cNvSpPr>
          <p:nvPr>
            <p:ph type="title"/>
          </p:nvPr>
        </p:nvSpPr>
        <p:spPr/>
        <p:txBody>
          <a:bodyPr/>
          <a:lstStyle/>
          <a:p>
            <a:r>
              <a:rPr lang="en-US" dirty="0"/>
              <a:t>Fully Connected Regression: A Baseline</a:t>
            </a:r>
          </a:p>
        </p:txBody>
      </p:sp>
      <p:sp>
        <p:nvSpPr>
          <p:cNvPr id="6" name="Content Placeholder 2">
            <a:extLst>
              <a:ext uri="{FF2B5EF4-FFF2-40B4-BE49-F238E27FC236}">
                <a16:creationId xmlns:a16="http://schemas.microsoft.com/office/drawing/2014/main" id="{425D9BAC-03A6-4EFA-AEB6-C4739F7433D5}"/>
              </a:ext>
            </a:extLst>
          </p:cNvPr>
          <p:cNvSpPr>
            <a:spLocks noGrp="1"/>
          </p:cNvSpPr>
          <p:nvPr>
            <p:ph idx="1"/>
          </p:nvPr>
        </p:nvSpPr>
        <p:spPr>
          <a:xfrm>
            <a:off x="838200" y="1825625"/>
            <a:ext cx="6460129" cy="4351338"/>
          </a:xfrm>
        </p:spPr>
        <p:txBody>
          <a:bodyPr/>
          <a:lstStyle/>
          <a:p>
            <a:r>
              <a:rPr lang="en-US" dirty="0"/>
              <a:t>Average pooling + Fully connected layers.</a:t>
            </a:r>
          </a:p>
        </p:txBody>
      </p:sp>
      <p:sp>
        <p:nvSpPr>
          <p:cNvPr id="17" name="Trapezoid 16">
            <a:extLst>
              <a:ext uri="{FF2B5EF4-FFF2-40B4-BE49-F238E27FC236}">
                <a16:creationId xmlns:a16="http://schemas.microsoft.com/office/drawing/2014/main" id="{532CA4B9-7487-4B94-B683-A54ADE9425BC}"/>
              </a:ext>
            </a:extLst>
          </p:cNvPr>
          <p:cNvSpPr/>
          <p:nvPr/>
        </p:nvSpPr>
        <p:spPr>
          <a:xfrm rot="5400000">
            <a:off x="7617333" y="2509216"/>
            <a:ext cx="1098742" cy="1026771"/>
          </a:xfrm>
          <a:prstGeom prst="trapezoid">
            <a:avLst/>
          </a:prstGeom>
          <a:solidFill>
            <a:srgbClr val="92D050"/>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b="1">
              <a:ln w="22225">
                <a:solidFill>
                  <a:schemeClr val="accent2"/>
                </a:solidFill>
                <a:prstDash val="solid"/>
              </a:ln>
              <a:solidFill>
                <a:schemeClr val="accent2">
                  <a:lumMod val="40000"/>
                  <a:lumOff val="60000"/>
                </a:schemeClr>
              </a:solidFill>
            </a:endParaRPr>
          </a:p>
        </p:txBody>
      </p:sp>
      <p:sp>
        <p:nvSpPr>
          <p:cNvPr id="18" name="Trapezoid 17">
            <a:extLst>
              <a:ext uri="{FF2B5EF4-FFF2-40B4-BE49-F238E27FC236}">
                <a16:creationId xmlns:a16="http://schemas.microsoft.com/office/drawing/2014/main" id="{9E852B9D-A0F3-4269-AA47-A21F20B949DB}"/>
              </a:ext>
            </a:extLst>
          </p:cNvPr>
          <p:cNvSpPr/>
          <p:nvPr/>
        </p:nvSpPr>
        <p:spPr>
          <a:xfrm rot="5400000" flipV="1">
            <a:off x="9114636" y="2631568"/>
            <a:ext cx="218416" cy="796387"/>
          </a:xfrm>
          <a:prstGeom prst="trapezoid">
            <a:avLst>
              <a:gd name="adj" fmla="val 0"/>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TextBox 48">
            <a:extLst>
              <a:ext uri="{FF2B5EF4-FFF2-40B4-BE49-F238E27FC236}">
                <a16:creationId xmlns:a16="http://schemas.microsoft.com/office/drawing/2014/main" id="{60F3E30E-2D04-4CE0-967B-01F398579DF8}"/>
              </a:ext>
            </a:extLst>
          </p:cNvPr>
          <p:cNvSpPr txBox="1"/>
          <p:nvPr/>
        </p:nvSpPr>
        <p:spPr>
          <a:xfrm>
            <a:off x="7759367" y="2875872"/>
            <a:ext cx="101589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backbone</a:t>
            </a:r>
            <a:endParaRPr lang="zh-CN" altLang="en-US" sz="1400" dirty="0"/>
          </a:p>
        </p:txBody>
      </p:sp>
      <p:sp>
        <p:nvSpPr>
          <p:cNvPr id="20" name="TextBox 49">
            <a:extLst>
              <a:ext uri="{FF2B5EF4-FFF2-40B4-BE49-F238E27FC236}">
                <a16:creationId xmlns:a16="http://schemas.microsoft.com/office/drawing/2014/main" id="{F6C573A8-CDBD-44BF-A594-B89D26326265}"/>
              </a:ext>
            </a:extLst>
          </p:cNvPr>
          <p:cNvSpPr txBox="1"/>
          <p:nvPr/>
        </p:nvSpPr>
        <p:spPr>
          <a:xfrm>
            <a:off x="8825650" y="2875872"/>
            <a:ext cx="86595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avg pool</a:t>
            </a:r>
            <a:endParaRPr lang="zh-CN" altLang="en-US" sz="1400" dirty="0"/>
          </a:p>
        </p:txBody>
      </p:sp>
      <p:sp>
        <p:nvSpPr>
          <p:cNvPr id="21" name="Trapezoid 20">
            <a:extLst>
              <a:ext uri="{FF2B5EF4-FFF2-40B4-BE49-F238E27FC236}">
                <a16:creationId xmlns:a16="http://schemas.microsoft.com/office/drawing/2014/main" id="{F4E9D583-2149-421A-A36A-9CE6B6A36941}"/>
              </a:ext>
            </a:extLst>
          </p:cNvPr>
          <p:cNvSpPr/>
          <p:nvPr/>
        </p:nvSpPr>
        <p:spPr>
          <a:xfrm rot="5400000" flipV="1">
            <a:off x="10137640" y="2531559"/>
            <a:ext cx="218416" cy="996778"/>
          </a:xfrm>
          <a:prstGeom prst="trapezoid">
            <a:avLst>
              <a:gd name="adj" fmla="val 0"/>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TextBox 49">
            <a:extLst>
              <a:ext uri="{FF2B5EF4-FFF2-40B4-BE49-F238E27FC236}">
                <a16:creationId xmlns:a16="http://schemas.microsoft.com/office/drawing/2014/main" id="{2559E8FA-6DBF-4F73-976C-80CF1BB51567}"/>
              </a:ext>
            </a:extLst>
          </p:cNvPr>
          <p:cNvSpPr txBox="1"/>
          <p:nvPr/>
        </p:nvSpPr>
        <p:spPr>
          <a:xfrm>
            <a:off x="10007248" y="2876058"/>
            <a:ext cx="44468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FCs</a:t>
            </a:r>
            <a:endParaRPr lang="zh-CN" altLang="en-US" sz="1400" dirty="0"/>
          </a:p>
        </p:txBody>
      </p:sp>
      <p:grpSp>
        <p:nvGrpSpPr>
          <p:cNvPr id="23" name="Group 22">
            <a:extLst>
              <a:ext uri="{FF2B5EF4-FFF2-40B4-BE49-F238E27FC236}">
                <a16:creationId xmlns:a16="http://schemas.microsoft.com/office/drawing/2014/main" id="{2AF34F17-0D4C-4E1D-96FA-14B5F2E85329}"/>
              </a:ext>
            </a:extLst>
          </p:cNvPr>
          <p:cNvGrpSpPr>
            <a:grpSpLocks noChangeAspect="1"/>
          </p:cNvGrpSpPr>
          <p:nvPr/>
        </p:nvGrpSpPr>
        <p:grpSpPr>
          <a:xfrm>
            <a:off x="10996918" y="2387409"/>
            <a:ext cx="455896" cy="1284702"/>
            <a:chOff x="8713504" y="4548230"/>
            <a:chExt cx="646864" cy="1822844"/>
          </a:xfrm>
        </p:grpSpPr>
        <p:cxnSp>
          <p:nvCxnSpPr>
            <p:cNvPr id="24" name="Straight Arrow Connector 23">
              <a:extLst>
                <a:ext uri="{FF2B5EF4-FFF2-40B4-BE49-F238E27FC236}">
                  <a16:creationId xmlns:a16="http://schemas.microsoft.com/office/drawing/2014/main" id="{EA52105D-9828-40BF-9226-4DB29C3669A5}"/>
                </a:ext>
              </a:extLst>
            </p:cNvPr>
            <p:cNvCxnSpPr>
              <a:cxnSpLocks/>
            </p:cNvCxnSpPr>
            <p:nvPr/>
          </p:nvCxnSpPr>
          <p:spPr>
            <a:xfrm flipV="1">
              <a:off x="8738904" y="4548230"/>
              <a:ext cx="529495" cy="11745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42F7919-E71A-4534-906E-6BDDCB6DE52F}"/>
                </a:ext>
              </a:extLst>
            </p:cNvPr>
            <p:cNvCxnSpPr>
              <a:cxnSpLocks/>
            </p:cNvCxnSpPr>
            <p:nvPr/>
          </p:nvCxnSpPr>
          <p:spPr>
            <a:xfrm flipH="1" flipV="1">
              <a:off x="8845359" y="4796416"/>
              <a:ext cx="356577" cy="3599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60E0F22-6060-4BE0-8891-184F875215A3}"/>
                </a:ext>
              </a:extLst>
            </p:cNvPr>
            <p:cNvCxnSpPr>
              <a:cxnSpLocks/>
            </p:cNvCxnSpPr>
            <p:nvPr/>
          </p:nvCxnSpPr>
          <p:spPr>
            <a:xfrm>
              <a:off x="8713504" y="5383525"/>
              <a:ext cx="646864" cy="2488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EB6A9E4-E493-4FB5-8DE9-0D910DC9A604}"/>
                </a:ext>
              </a:extLst>
            </p:cNvPr>
            <p:cNvCxnSpPr>
              <a:cxnSpLocks/>
            </p:cNvCxnSpPr>
            <p:nvPr/>
          </p:nvCxnSpPr>
          <p:spPr>
            <a:xfrm flipH="1">
              <a:off x="9002240" y="5859531"/>
              <a:ext cx="72796" cy="51154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48">
            <a:extLst>
              <a:ext uri="{FF2B5EF4-FFF2-40B4-BE49-F238E27FC236}">
                <a16:creationId xmlns:a16="http://schemas.microsoft.com/office/drawing/2014/main" id="{B6E493A4-3622-4483-8F63-2468F204079E}"/>
              </a:ext>
            </a:extLst>
          </p:cNvPr>
          <p:cNvSpPr txBox="1"/>
          <p:nvPr/>
        </p:nvSpPr>
        <p:spPr>
          <a:xfrm>
            <a:off x="10668110" y="1980562"/>
            <a:ext cx="134609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joint relations</a:t>
            </a:r>
            <a:endParaRPr lang="zh-CN" altLang="en-US" sz="1400" dirty="0"/>
          </a:p>
        </p:txBody>
      </p:sp>
    </p:spTree>
    <p:extLst>
      <p:ext uri="{BB962C8B-B14F-4D97-AF65-F5344CB8AC3E}">
        <p14:creationId xmlns:p14="http://schemas.microsoft.com/office/powerpoint/2010/main" val="236626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7EC9-64BF-4599-B17E-63F8CC23C233}"/>
              </a:ext>
            </a:extLst>
          </p:cNvPr>
          <p:cNvSpPr>
            <a:spLocks noGrp="1"/>
          </p:cNvSpPr>
          <p:nvPr>
            <p:ph type="title"/>
          </p:nvPr>
        </p:nvSpPr>
        <p:spPr/>
        <p:txBody>
          <a:bodyPr/>
          <a:lstStyle/>
          <a:p>
            <a:r>
              <a:rPr lang="en-US" dirty="0"/>
              <a:t>Fully Connected Regression: A Baseline</a:t>
            </a:r>
          </a:p>
        </p:txBody>
      </p:sp>
      <p:sp>
        <p:nvSpPr>
          <p:cNvPr id="6" name="Content Placeholder 2">
            <a:extLst>
              <a:ext uri="{FF2B5EF4-FFF2-40B4-BE49-F238E27FC236}">
                <a16:creationId xmlns:a16="http://schemas.microsoft.com/office/drawing/2014/main" id="{425D9BAC-03A6-4EFA-AEB6-C4739F7433D5}"/>
              </a:ext>
            </a:extLst>
          </p:cNvPr>
          <p:cNvSpPr>
            <a:spLocks noGrp="1"/>
          </p:cNvSpPr>
          <p:nvPr>
            <p:ph idx="1"/>
          </p:nvPr>
        </p:nvSpPr>
        <p:spPr>
          <a:xfrm>
            <a:off x="838200" y="1825625"/>
            <a:ext cx="6460129" cy="4351338"/>
          </a:xfrm>
        </p:spPr>
        <p:txBody>
          <a:bodyPr/>
          <a:lstStyle/>
          <a:p>
            <a:r>
              <a:rPr lang="en-US" dirty="0"/>
              <a:t>Average pooling + Fully connected layers.</a:t>
            </a:r>
          </a:p>
          <a:p>
            <a:r>
              <a:rPr lang="en-US" dirty="0"/>
              <a:t>A holistic mapping. </a:t>
            </a:r>
          </a:p>
        </p:txBody>
      </p:sp>
      <p:sp>
        <p:nvSpPr>
          <p:cNvPr id="29" name="Trapezoid 28">
            <a:extLst>
              <a:ext uri="{FF2B5EF4-FFF2-40B4-BE49-F238E27FC236}">
                <a16:creationId xmlns:a16="http://schemas.microsoft.com/office/drawing/2014/main" id="{09DB75BF-628B-4754-8672-3C047AF30D06}"/>
              </a:ext>
            </a:extLst>
          </p:cNvPr>
          <p:cNvSpPr/>
          <p:nvPr/>
        </p:nvSpPr>
        <p:spPr>
          <a:xfrm rot="5400000">
            <a:off x="7617333" y="2509216"/>
            <a:ext cx="1098742" cy="1026771"/>
          </a:xfrm>
          <a:prstGeom prst="trapezoid">
            <a:avLst/>
          </a:prstGeom>
          <a:solidFill>
            <a:srgbClr val="92D050"/>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b="1">
              <a:ln w="22225">
                <a:solidFill>
                  <a:schemeClr val="accent2"/>
                </a:solidFill>
                <a:prstDash val="solid"/>
              </a:ln>
              <a:solidFill>
                <a:schemeClr val="accent2">
                  <a:lumMod val="40000"/>
                  <a:lumOff val="60000"/>
                </a:schemeClr>
              </a:solidFill>
            </a:endParaRPr>
          </a:p>
        </p:txBody>
      </p:sp>
      <p:sp>
        <p:nvSpPr>
          <p:cNvPr id="30" name="Trapezoid 29">
            <a:extLst>
              <a:ext uri="{FF2B5EF4-FFF2-40B4-BE49-F238E27FC236}">
                <a16:creationId xmlns:a16="http://schemas.microsoft.com/office/drawing/2014/main" id="{1512D791-B910-4B7C-8750-25878368E044}"/>
              </a:ext>
            </a:extLst>
          </p:cNvPr>
          <p:cNvSpPr/>
          <p:nvPr/>
        </p:nvSpPr>
        <p:spPr>
          <a:xfrm rot="5400000" flipV="1">
            <a:off x="9114636" y="2631568"/>
            <a:ext cx="218416" cy="796387"/>
          </a:xfrm>
          <a:prstGeom prst="trapezoid">
            <a:avLst>
              <a:gd name="adj" fmla="val 0"/>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TextBox 48">
            <a:extLst>
              <a:ext uri="{FF2B5EF4-FFF2-40B4-BE49-F238E27FC236}">
                <a16:creationId xmlns:a16="http://schemas.microsoft.com/office/drawing/2014/main" id="{2BA24FE4-F570-42BF-B857-1D0958D9B8F0}"/>
              </a:ext>
            </a:extLst>
          </p:cNvPr>
          <p:cNvSpPr txBox="1"/>
          <p:nvPr/>
        </p:nvSpPr>
        <p:spPr>
          <a:xfrm>
            <a:off x="7759367" y="2875872"/>
            <a:ext cx="101589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backbone</a:t>
            </a:r>
            <a:endParaRPr lang="zh-CN" altLang="en-US" sz="1400" dirty="0"/>
          </a:p>
        </p:txBody>
      </p:sp>
      <p:sp>
        <p:nvSpPr>
          <p:cNvPr id="32" name="TextBox 49">
            <a:extLst>
              <a:ext uri="{FF2B5EF4-FFF2-40B4-BE49-F238E27FC236}">
                <a16:creationId xmlns:a16="http://schemas.microsoft.com/office/drawing/2014/main" id="{3D1311FB-DF85-4434-ACFA-800B5D2D6915}"/>
              </a:ext>
            </a:extLst>
          </p:cNvPr>
          <p:cNvSpPr txBox="1"/>
          <p:nvPr/>
        </p:nvSpPr>
        <p:spPr>
          <a:xfrm>
            <a:off x="8825650" y="2875872"/>
            <a:ext cx="86595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avg pool</a:t>
            </a:r>
            <a:endParaRPr lang="zh-CN" altLang="en-US" sz="1400" dirty="0"/>
          </a:p>
        </p:txBody>
      </p:sp>
      <p:sp>
        <p:nvSpPr>
          <p:cNvPr id="33" name="Trapezoid 32">
            <a:extLst>
              <a:ext uri="{FF2B5EF4-FFF2-40B4-BE49-F238E27FC236}">
                <a16:creationId xmlns:a16="http://schemas.microsoft.com/office/drawing/2014/main" id="{318EBB50-8F7A-4594-A6EB-A3EF5A7094D0}"/>
              </a:ext>
            </a:extLst>
          </p:cNvPr>
          <p:cNvSpPr/>
          <p:nvPr/>
        </p:nvSpPr>
        <p:spPr>
          <a:xfrm rot="5400000" flipV="1">
            <a:off x="10137640" y="2531559"/>
            <a:ext cx="218416" cy="996778"/>
          </a:xfrm>
          <a:prstGeom prst="trapezoid">
            <a:avLst>
              <a:gd name="adj" fmla="val 0"/>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TextBox 49">
            <a:extLst>
              <a:ext uri="{FF2B5EF4-FFF2-40B4-BE49-F238E27FC236}">
                <a16:creationId xmlns:a16="http://schemas.microsoft.com/office/drawing/2014/main" id="{7A999F04-D292-4CFF-905B-92ED6E977DF4}"/>
              </a:ext>
            </a:extLst>
          </p:cNvPr>
          <p:cNvSpPr txBox="1"/>
          <p:nvPr/>
        </p:nvSpPr>
        <p:spPr>
          <a:xfrm>
            <a:off x="10007248" y="2876058"/>
            <a:ext cx="44468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FCs</a:t>
            </a:r>
            <a:endParaRPr lang="zh-CN" altLang="en-US" sz="1400" dirty="0"/>
          </a:p>
        </p:txBody>
      </p:sp>
      <p:grpSp>
        <p:nvGrpSpPr>
          <p:cNvPr id="35" name="Group 34">
            <a:extLst>
              <a:ext uri="{FF2B5EF4-FFF2-40B4-BE49-F238E27FC236}">
                <a16:creationId xmlns:a16="http://schemas.microsoft.com/office/drawing/2014/main" id="{1623D232-0278-4182-AB9F-60F75027C55C}"/>
              </a:ext>
            </a:extLst>
          </p:cNvPr>
          <p:cNvGrpSpPr>
            <a:grpSpLocks noChangeAspect="1"/>
          </p:cNvGrpSpPr>
          <p:nvPr/>
        </p:nvGrpSpPr>
        <p:grpSpPr>
          <a:xfrm>
            <a:off x="10996918" y="2387409"/>
            <a:ext cx="455896" cy="1284702"/>
            <a:chOff x="8713504" y="4548230"/>
            <a:chExt cx="646864" cy="1822844"/>
          </a:xfrm>
        </p:grpSpPr>
        <p:cxnSp>
          <p:nvCxnSpPr>
            <p:cNvPr id="36" name="Straight Arrow Connector 35">
              <a:extLst>
                <a:ext uri="{FF2B5EF4-FFF2-40B4-BE49-F238E27FC236}">
                  <a16:creationId xmlns:a16="http://schemas.microsoft.com/office/drawing/2014/main" id="{70D02EFF-1DB2-4CA5-9A51-7A398F253872}"/>
                </a:ext>
              </a:extLst>
            </p:cNvPr>
            <p:cNvCxnSpPr>
              <a:cxnSpLocks/>
            </p:cNvCxnSpPr>
            <p:nvPr/>
          </p:nvCxnSpPr>
          <p:spPr>
            <a:xfrm flipV="1">
              <a:off x="8738904" y="4548230"/>
              <a:ext cx="529495" cy="11745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9EFB7EB-B319-4E91-AE53-3E578C9D07ED}"/>
                </a:ext>
              </a:extLst>
            </p:cNvPr>
            <p:cNvCxnSpPr>
              <a:cxnSpLocks/>
            </p:cNvCxnSpPr>
            <p:nvPr/>
          </p:nvCxnSpPr>
          <p:spPr>
            <a:xfrm flipH="1" flipV="1">
              <a:off x="8845359" y="4796416"/>
              <a:ext cx="356577" cy="3599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19923C-1D92-457F-BF24-DEE5B837F9EF}"/>
                </a:ext>
              </a:extLst>
            </p:cNvPr>
            <p:cNvCxnSpPr>
              <a:cxnSpLocks/>
            </p:cNvCxnSpPr>
            <p:nvPr/>
          </p:nvCxnSpPr>
          <p:spPr>
            <a:xfrm>
              <a:off x="8713504" y="5383525"/>
              <a:ext cx="646864" cy="2488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E944EC9-25BF-4F9B-95F5-6A613E0B26FA}"/>
                </a:ext>
              </a:extLst>
            </p:cNvPr>
            <p:cNvCxnSpPr>
              <a:cxnSpLocks/>
            </p:cNvCxnSpPr>
            <p:nvPr/>
          </p:nvCxnSpPr>
          <p:spPr>
            <a:xfrm flipH="1">
              <a:off x="9002240" y="5859531"/>
              <a:ext cx="72796" cy="51154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48">
            <a:extLst>
              <a:ext uri="{FF2B5EF4-FFF2-40B4-BE49-F238E27FC236}">
                <a16:creationId xmlns:a16="http://schemas.microsoft.com/office/drawing/2014/main" id="{FA2DA724-D400-4BB9-B360-2419361D3469}"/>
              </a:ext>
            </a:extLst>
          </p:cNvPr>
          <p:cNvSpPr txBox="1"/>
          <p:nvPr/>
        </p:nvSpPr>
        <p:spPr>
          <a:xfrm>
            <a:off x="10668110" y="1980562"/>
            <a:ext cx="134609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joint relations</a:t>
            </a:r>
            <a:endParaRPr lang="zh-CN" altLang="en-US" sz="1400" dirty="0"/>
          </a:p>
        </p:txBody>
      </p:sp>
    </p:spTree>
    <p:extLst>
      <p:ext uri="{BB962C8B-B14F-4D97-AF65-F5344CB8AC3E}">
        <p14:creationId xmlns:p14="http://schemas.microsoft.com/office/powerpoint/2010/main" val="2812423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7EC9-64BF-4599-B17E-63F8CC23C233}"/>
              </a:ext>
            </a:extLst>
          </p:cNvPr>
          <p:cNvSpPr>
            <a:spLocks noGrp="1"/>
          </p:cNvSpPr>
          <p:nvPr>
            <p:ph type="title"/>
          </p:nvPr>
        </p:nvSpPr>
        <p:spPr/>
        <p:txBody>
          <a:bodyPr/>
          <a:lstStyle/>
          <a:p>
            <a:r>
              <a:rPr lang="en-US" dirty="0"/>
              <a:t>Fully Connected Regression: A Baseline</a:t>
            </a:r>
          </a:p>
        </p:txBody>
      </p:sp>
      <p:sp>
        <p:nvSpPr>
          <p:cNvPr id="6" name="Content Placeholder 2">
            <a:extLst>
              <a:ext uri="{FF2B5EF4-FFF2-40B4-BE49-F238E27FC236}">
                <a16:creationId xmlns:a16="http://schemas.microsoft.com/office/drawing/2014/main" id="{425D9BAC-03A6-4EFA-AEB6-C4739F7433D5}"/>
              </a:ext>
            </a:extLst>
          </p:cNvPr>
          <p:cNvSpPr>
            <a:spLocks noGrp="1"/>
          </p:cNvSpPr>
          <p:nvPr>
            <p:ph idx="1"/>
          </p:nvPr>
        </p:nvSpPr>
        <p:spPr>
          <a:xfrm>
            <a:off x="838200" y="1825625"/>
            <a:ext cx="6460129" cy="4351338"/>
          </a:xfrm>
        </p:spPr>
        <p:txBody>
          <a:bodyPr/>
          <a:lstStyle/>
          <a:p>
            <a:r>
              <a:rPr lang="en-US" dirty="0"/>
              <a:t>Average pooling + Fully connected layers.</a:t>
            </a:r>
          </a:p>
          <a:p>
            <a:r>
              <a:rPr lang="en-US" dirty="0"/>
              <a:t>A holistic mapping. </a:t>
            </a:r>
          </a:p>
          <a:p>
            <a:r>
              <a:rPr lang="en-US" dirty="0"/>
              <a:t>A clear drawback</a:t>
            </a:r>
          </a:p>
          <a:p>
            <a:pPr lvl="1"/>
            <a:r>
              <a:rPr lang="en-US" dirty="0"/>
              <a:t>Image features and outputs are fully connected, but most image areas/features are irrelevant to a specific relation.</a:t>
            </a:r>
          </a:p>
        </p:txBody>
      </p:sp>
      <p:pic>
        <p:nvPicPr>
          <p:cNvPr id="30" name="Picture 29" descr="A person standing in a room&#10;&#10;Description automatically generated">
            <a:extLst>
              <a:ext uri="{FF2B5EF4-FFF2-40B4-BE49-F238E27FC236}">
                <a16:creationId xmlns:a16="http://schemas.microsoft.com/office/drawing/2014/main" id="{0B5F6426-6373-46F8-98C4-6D331134F5B8}"/>
              </a:ext>
            </a:extLst>
          </p:cNvPr>
          <p:cNvPicPr>
            <a:picLocks noChangeAspect="1"/>
          </p:cNvPicPr>
          <p:nvPr/>
        </p:nvPicPr>
        <p:blipFill rotWithShape="1">
          <a:blip r:embed="rId2">
            <a:extLst>
              <a:ext uri="{28A0092B-C50C-407E-A947-70E740481C1C}">
                <a14:useLocalDpi xmlns:a14="http://schemas.microsoft.com/office/drawing/2010/main" val="0"/>
              </a:ext>
            </a:extLst>
          </a:blip>
          <a:srcRect l="15552" t="19917" r="49290" b="48298"/>
          <a:stretch/>
        </p:blipFill>
        <p:spPr>
          <a:xfrm>
            <a:off x="7996837" y="3952070"/>
            <a:ext cx="3017982" cy="2728515"/>
          </a:xfrm>
          <a:prstGeom prst="rect">
            <a:avLst/>
          </a:prstGeom>
        </p:spPr>
      </p:pic>
      <p:sp>
        <p:nvSpPr>
          <p:cNvPr id="31" name="Isosceles Triangle 30">
            <a:extLst>
              <a:ext uri="{FF2B5EF4-FFF2-40B4-BE49-F238E27FC236}">
                <a16:creationId xmlns:a16="http://schemas.microsoft.com/office/drawing/2014/main" id="{B5A07769-663C-4CD5-A4DF-3A2B833055B3}"/>
              </a:ext>
            </a:extLst>
          </p:cNvPr>
          <p:cNvSpPr/>
          <p:nvPr/>
        </p:nvSpPr>
        <p:spPr>
          <a:xfrm>
            <a:off x="9597369" y="5224791"/>
            <a:ext cx="191054" cy="183074"/>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78522E3-7403-43C5-B957-3D955BC716DA}"/>
              </a:ext>
            </a:extLst>
          </p:cNvPr>
          <p:cNvSpPr/>
          <p:nvPr/>
        </p:nvSpPr>
        <p:spPr>
          <a:xfrm>
            <a:off x="9905510" y="5672257"/>
            <a:ext cx="226623" cy="2228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60835496-2A11-4275-8FE9-33F74956D24C}"/>
              </a:ext>
            </a:extLst>
          </p:cNvPr>
          <p:cNvCxnSpPr>
            <a:cxnSpLocks/>
          </p:cNvCxnSpPr>
          <p:nvPr/>
        </p:nvCxnSpPr>
        <p:spPr>
          <a:xfrm flipH="1" flipV="1">
            <a:off x="9692897" y="5354988"/>
            <a:ext cx="325924" cy="428691"/>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700FA388-7959-4A36-889C-4AB1384039E8}"/>
              </a:ext>
            </a:extLst>
          </p:cNvPr>
          <p:cNvSpPr/>
          <p:nvPr/>
        </p:nvSpPr>
        <p:spPr>
          <a:xfrm>
            <a:off x="9374413" y="5076342"/>
            <a:ext cx="988291" cy="96058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CA8DEA5B-609D-4209-8C3B-66CBA024309F}"/>
              </a:ext>
            </a:extLst>
          </p:cNvPr>
          <p:cNvSpPr/>
          <p:nvPr/>
        </p:nvSpPr>
        <p:spPr>
          <a:xfrm rot="5400000">
            <a:off x="7617333" y="2509216"/>
            <a:ext cx="1098742" cy="1026771"/>
          </a:xfrm>
          <a:prstGeom prst="trapezoid">
            <a:avLst/>
          </a:prstGeom>
          <a:solidFill>
            <a:srgbClr val="92D050"/>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b="1">
              <a:ln w="22225">
                <a:solidFill>
                  <a:schemeClr val="accent2"/>
                </a:solidFill>
                <a:prstDash val="solid"/>
              </a:ln>
              <a:solidFill>
                <a:schemeClr val="accent2">
                  <a:lumMod val="40000"/>
                  <a:lumOff val="60000"/>
                </a:schemeClr>
              </a:solidFill>
            </a:endParaRPr>
          </a:p>
        </p:txBody>
      </p:sp>
      <p:sp>
        <p:nvSpPr>
          <p:cNvPr id="36" name="Trapezoid 35">
            <a:extLst>
              <a:ext uri="{FF2B5EF4-FFF2-40B4-BE49-F238E27FC236}">
                <a16:creationId xmlns:a16="http://schemas.microsoft.com/office/drawing/2014/main" id="{8F8635A6-B604-45CB-9FE1-FBA8BBB9C148}"/>
              </a:ext>
            </a:extLst>
          </p:cNvPr>
          <p:cNvSpPr/>
          <p:nvPr/>
        </p:nvSpPr>
        <p:spPr>
          <a:xfrm rot="5400000" flipV="1">
            <a:off x="9114636" y="2631568"/>
            <a:ext cx="218416" cy="796387"/>
          </a:xfrm>
          <a:prstGeom prst="trapezoid">
            <a:avLst>
              <a:gd name="adj" fmla="val 0"/>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TextBox 48">
            <a:extLst>
              <a:ext uri="{FF2B5EF4-FFF2-40B4-BE49-F238E27FC236}">
                <a16:creationId xmlns:a16="http://schemas.microsoft.com/office/drawing/2014/main" id="{0349B6E7-6053-4609-95D8-FFD581BCF128}"/>
              </a:ext>
            </a:extLst>
          </p:cNvPr>
          <p:cNvSpPr txBox="1"/>
          <p:nvPr/>
        </p:nvSpPr>
        <p:spPr>
          <a:xfrm>
            <a:off x="7759367" y="2875872"/>
            <a:ext cx="101589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backbone</a:t>
            </a:r>
            <a:endParaRPr lang="zh-CN" altLang="en-US" sz="1400" dirty="0"/>
          </a:p>
        </p:txBody>
      </p:sp>
      <p:sp>
        <p:nvSpPr>
          <p:cNvPr id="38" name="TextBox 49">
            <a:extLst>
              <a:ext uri="{FF2B5EF4-FFF2-40B4-BE49-F238E27FC236}">
                <a16:creationId xmlns:a16="http://schemas.microsoft.com/office/drawing/2014/main" id="{29C305FE-D574-4ECA-ACE8-2A388BDA3699}"/>
              </a:ext>
            </a:extLst>
          </p:cNvPr>
          <p:cNvSpPr txBox="1"/>
          <p:nvPr/>
        </p:nvSpPr>
        <p:spPr>
          <a:xfrm>
            <a:off x="8825650" y="2875872"/>
            <a:ext cx="86595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avg pool</a:t>
            </a:r>
            <a:endParaRPr lang="zh-CN" altLang="en-US" sz="1400" dirty="0"/>
          </a:p>
        </p:txBody>
      </p:sp>
      <p:sp>
        <p:nvSpPr>
          <p:cNvPr id="39" name="Trapezoid 38">
            <a:extLst>
              <a:ext uri="{FF2B5EF4-FFF2-40B4-BE49-F238E27FC236}">
                <a16:creationId xmlns:a16="http://schemas.microsoft.com/office/drawing/2014/main" id="{E2D8FF49-96DC-44CD-8E76-71D8271E7C33}"/>
              </a:ext>
            </a:extLst>
          </p:cNvPr>
          <p:cNvSpPr/>
          <p:nvPr/>
        </p:nvSpPr>
        <p:spPr>
          <a:xfrm rot="5400000" flipV="1">
            <a:off x="10137640" y="2531559"/>
            <a:ext cx="218416" cy="996778"/>
          </a:xfrm>
          <a:prstGeom prst="trapezoid">
            <a:avLst>
              <a:gd name="adj" fmla="val 0"/>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TextBox 49">
            <a:extLst>
              <a:ext uri="{FF2B5EF4-FFF2-40B4-BE49-F238E27FC236}">
                <a16:creationId xmlns:a16="http://schemas.microsoft.com/office/drawing/2014/main" id="{0E84E773-37A5-4732-827F-5E66107E479F}"/>
              </a:ext>
            </a:extLst>
          </p:cNvPr>
          <p:cNvSpPr txBox="1"/>
          <p:nvPr/>
        </p:nvSpPr>
        <p:spPr>
          <a:xfrm>
            <a:off x="10007248" y="2876058"/>
            <a:ext cx="44468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FCs</a:t>
            </a:r>
            <a:endParaRPr lang="zh-CN" altLang="en-US" sz="1400" dirty="0"/>
          </a:p>
        </p:txBody>
      </p:sp>
      <p:grpSp>
        <p:nvGrpSpPr>
          <p:cNvPr id="41" name="Group 40">
            <a:extLst>
              <a:ext uri="{FF2B5EF4-FFF2-40B4-BE49-F238E27FC236}">
                <a16:creationId xmlns:a16="http://schemas.microsoft.com/office/drawing/2014/main" id="{A04B2218-2E30-42BA-850B-FC735FAECB01}"/>
              </a:ext>
            </a:extLst>
          </p:cNvPr>
          <p:cNvGrpSpPr>
            <a:grpSpLocks noChangeAspect="1"/>
          </p:cNvGrpSpPr>
          <p:nvPr/>
        </p:nvGrpSpPr>
        <p:grpSpPr>
          <a:xfrm>
            <a:off x="10996918" y="2387409"/>
            <a:ext cx="455896" cy="1284702"/>
            <a:chOff x="8713504" y="4548230"/>
            <a:chExt cx="646864" cy="1822844"/>
          </a:xfrm>
        </p:grpSpPr>
        <p:cxnSp>
          <p:nvCxnSpPr>
            <p:cNvPr id="42" name="Straight Arrow Connector 41">
              <a:extLst>
                <a:ext uri="{FF2B5EF4-FFF2-40B4-BE49-F238E27FC236}">
                  <a16:creationId xmlns:a16="http://schemas.microsoft.com/office/drawing/2014/main" id="{146478A9-8E03-47F4-91AB-D292518DCB0C}"/>
                </a:ext>
              </a:extLst>
            </p:cNvPr>
            <p:cNvCxnSpPr>
              <a:cxnSpLocks/>
            </p:cNvCxnSpPr>
            <p:nvPr/>
          </p:nvCxnSpPr>
          <p:spPr>
            <a:xfrm flipV="1">
              <a:off x="8738904" y="4548230"/>
              <a:ext cx="529495" cy="11745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A9F83CC-A1FB-4EF1-8B5C-F940CBEFB95C}"/>
                </a:ext>
              </a:extLst>
            </p:cNvPr>
            <p:cNvCxnSpPr>
              <a:cxnSpLocks/>
            </p:cNvCxnSpPr>
            <p:nvPr/>
          </p:nvCxnSpPr>
          <p:spPr>
            <a:xfrm flipH="1" flipV="1">
              <a:off x="8845359" y="4796416"/>
              <a:ext cx="356577" cy="3599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CEEC3DA-B9E3-42DD-87AA-F26FF3FC6EC6}"/>
                </a:ext>
              </a:extLst>
            </p:cNvPr>
            <p:cNvCxnSpPr>
              <a:cxnSpLocks/>
            </p:cNvCxnSpPr>
            <p:nvPr/>
          </p:nvCxnSpPr>
          <p:spPr>
            <a:xfrm>
              <a:off x="8713504" y="5383525"/>
              <a:ext cx="646864" cy="2488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4CA83C3-D3B1-4985-9DEF-552D567A9D37}"/>
                </a:ext>
              </a:extLst>
            </p:cNvPr>
            <p:cNvCxnSpPr>
              <a:cxnSpLocks/>
            </p:cNvCxnSpPr>
            <p:nvPr/>
          </p:nvCxnSpPr>
          <p:spPr>
            <a:xfrm flipH="1">
              <a:off x="9002240" y="5859531"/>
              <a:ext cx="72796" cy="51154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TextBox 48">
            <a:extLst>
              <a:ext uri="{FF2B5EF4-FFF2-40B4-BE49-F238E27FC236}">
                <a16:creationId xmlns:a16="http://schemas.microsoft.com/office/drawing/2014/main" id="{DD221371-4386-466D-A8D0-BD460FEBBD83}"/>
              </a:ext>
            </a:extLst>
          </p:cNvPr>
          <p:cNvSpPr txBox="1"/>
          <p:nvPr/>
        </p:nvSpPr>
        <p:spPr>
          <a:xfrm>
            <a:off x="10668110" y="1980562"/>
            <a:ext cx="134609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joint relations</a:t>
            </a:r>
            <a:endParaRPr lang="zh-CN" altLang="en-US" sz="1400" dirty="0"/>
          </a:p>
        </p:txBody>
      </p:sp>
    </p:spTree>
    <p:extLst>
      <p:ext uri="{BB962C8B-B14F-4D97-AF65-F5344CB8AC3E}">
        <p14:creationId xmlns:p14="http://schemas.microsoft.com/office/powerpoint/2010/main" val="1458293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7EC9-64BF-4599-B17E-63F8CC23C233}"/>
              </a:ext>
            </a:extLst>
          </p:cNvPr>
          <p:cNvSpPr>
            <a:spLocks noGrp="1"/>
          </p:cNvSpPr>
          <p:nvPr>
            <p:ph type="title"/>
          </p:nvPr>
        </p:nvSpPr>
        <p:spPr/>
        <p:txBody>
          <a:bodyPr/>
          <a:lstStyle/>
          <a:p>
            <a:r>
              <a:rPr lang="en-US" dirty="0"/>
              <a:t>Fully Connected Regression: A Baseline</a:t>
            </a:r>
          </a:p>
        </p:txBody>
      </p:sp>
      <p:sp>
        <p:nvSpPr>
          <p:cNvPr id="3" name="Content Placeholder 2">
            <a:extLst>
              <a:ext uri="{FF2B5EF4-FFF2-40B4-BE49-F238E27FC236}">
                <a16:creationId xmlns:a16="http://schemas.microsoft.com/office/drawing/2014/main" id="{E95FD9EE-AE69-4674-AE05-70D7D2004E79}"/>
              </a:ext>
            </a:extLst>
          </p:cNvPr>
          <p:cNvSpPr>
            <a:spLocks noGrp="1"/>
          </p:cNvSpPr>
          <p:nvPr>
            <p:ph idx="1"/>
          </p:nvPr>
        </p:nvSpPr>
        <p:spPr>
          <a:xfrm>
            <a:off x="838200" y="1825625"/>
            <a:ext cx="6460129" cy="4351338"/>
          </a:xfrm>
        </p:spPr>
        <p:txBody>
          <a:bodyPr/>
          <a:lstStyle/>
          <a:p>
            <a:r>
              <a:rPr lang="en-US" dirty="0"/>
              <a:t>Average pooling + Fully connected layers.</a:t>
            </a:r>
          </a:p>
          <a:p>
            <a:r>
              <a:rPr lang="en-US" dirty="0"/>
              <a:t>A holistic mapping. </a:t>
            </a:r>
          </a:p>
          <a:p>
            <a:r>
              <a:rPr lang="en-US" dirty="0"/>
              <a:t>A clear drawback</a:t>
            </a:r>
          </a:p>
          <a:p>
            <a:pPr lvl="1"/>
            <a:r>
              <a:rPr lang="en-US" dirty="0"/>
              <a:t>Image features and outputs are fully connected, but most image areas/features are irrelevant to a specific relation.</a:t>
            </a:r>
          </a:p>
          <a:p>
            <a:r>
              <a:rPr lang="en-US" dirty="0"/>
              <a:t>Solution</a:t>
            </a:r>
          </a:p>
          <a:p>
            <a:pPr lvl="1"/>
            <a:r>
              <a:rPr lang="en-US" dirty="0"/>
              <a:t>Holistic-&gt;Per-pixel</a:t>
            </a:r>
          </a:p>
          <a:p>
            <a:pPr lvl="1"/>
            <a:r>
              <a:rPr lang="en-US" dirty="0"/>
              <a:t>Averaging-&gt;Weighting</a:t>
            </a:r>
          </a:p>
        </p:txBody>
      </p:sp>
      <p:sp>
        <p:nvSpPr>
          <p:cNvPr id="24" name="Trapezoid 23">
            <a:extLst>
              <a:ext uri="{FF2B5EF4-FFF2-40B4-BE49-F238E27FC236}">
                <a16:creationId xmlns:a16="http://schemas.microsoft.com/office/drawing/2014/main" id="{45384EBB-4B16-4FED-9C8E-FFC6DD0E33ED}"/>
              </a:ext>
            </a:extLst>
          </p:cNvPr>
          <p:cNvSpPr/>
          <p:nvPr/>
        </p:nvSpPr>
        <p:spPr>
          <a:xfrm rot="5400000">
            <a:off x="7617333" y="2509216"/>
            <a:ext cx="1098742" cy="1026771"/>
          </a:xfrm>
          <a:prstGeom prst="trapezoid">
            <a:avLst/>
          </a:prstGeom>
          <a:solidFill>
            <a:srgbClr val="92D050"/>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b="1">
              <a:ln w="22225">
                <a:solidFill>
                  <a:schemeClr val="accent2"/>
                </a:solidFill>
                <a:prstDash val="solid"/>
              </a:ln>
              <a:solidFill>
                <a:schemeClr val="accent2">
                  <a:lumMod val="40000"/>
                  <a:lumOff val="60000"/>
                </a:schemeClr>
              </a:solidFill>
            </a:endParaRPr>
          </a:p>
        </p:txBody>
      </p:sp>
      <p:sp>
        <p:nvSpPr>
          <p:cNvPr id="25" name="Trapezoid 24">
            <a:extLst>
              <a:ext uri="{FF2B5EF4-FFF2-40B4-BE49-F238E27FC236}">
                <a16:creationId xmlns:a16="http://schemas.microsoft.com/office/drawing/2014/main" id="{7A897FCE-8309-4B1F-BB39-383D59C41764}"/>
              </a:ext>
            </a:extLst>
          </p:cNvPr>
          <p:cNvSpPr/>
          <p:nvPr/>
        </p:nvSpPr>
        <p:spPr>
          <a:xfrm rot="5400000" flipV="1">
            <a:off x="9114636" y="2631568"/>
            <a:ext cx="218416" cy="796387"/>
          </a:xfrm>
          <a:prstGeom prst="trapezoid">
            <a:avLst>
              <a:gd name="adj" fmla="val 0"/>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TextBox 48">
            <a:extLst>
              <a:ext uri="{FF2B5EF4-FFF2-40B4-BE49-F238E27FC236}">
                <a16:creationId xmlns:a16="http://schemas.microsoft.com/office/drawing/2014/main" id="{AA659F7A-6FE0-4466-BFC0-8C5818947C02}"/>
              </a:ext>
            </a:extLst>
          </p:cNvPr>
          <p:cNvSpPr txBox="1"/>
          <p:nvPr/>
        </p:nvSpPr>
        <p:spPr>
          <a:xfrm>
            <a:off x="7759367" y="2875872"/>
            <a:ext cx="101589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backbone</a:t>
            </a:r>
            <a:endParaRPr lang="zh-CN" altLang="en-US" sz="1400" dirty="0"/>
          </a:p>
        </p:txBody>
      </p:sp>
      <p:sp>
        <p:nvSpPr>
          <p:cNvPr id="27" name="TextBox 49">
            <a:extLst>
              <a:ext uri="{FF2B5EF4-FFF2-40B4-BE49-F238E27FC236}">
                <a16:creationId xmlns:a16="http://schemas.microsoft.com/office/drawing/2014/main" id="{22786804-30CB-49A6-9D16-C4B16CB14248}"/>
              </a:ext>
            </a:extLst>
          </p:cNvPr>
          <p:cNvSpPr txBox="1"/>
          <p:nvPr/>
        </p:nvSpPr>
        <p:spPr>
          <a:xfrm>
            <a:off x="8825650" y="2875872"/>
            <a:ext cx="86595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avg pool</a:t>
            </a:r>
            <a:endParaRPr lang="zh-CN" altLang="en-US" sz="1400" dirty="0"/>
          </a:p>
        </p:txBody>
      </p:sp>
      <p:sp>
        <p:nvSpPr>
          <p:cNvPr id="33" name="Trapezoid 32">
            <a:extLst>
              <a:ext uri="{FF2B5EF4-FFF2-40B4-BE49-F238E27FC236}">
                <a16:creationId xmlns:a16="http://schemas.microsoft.com/office/drawing/2014/main" id="{8EFA7380-ECB0-4A2C-B962-EF687B5DC667}"/>
              </a:ext>
            </a:extLst>
          </p:cNvPr>
          <p:cNvSpPr/>
          <p:nvPr/>
        </p:nvSpPr>
        <p:spPr>
          <a:xfrm rot="5400000" flipV="1">
            <a:off x="10137640" y="2531559"/>
            <a:ext cx="218416" cy="996778"/>
          </a:xfrm>
          <a:prstGeom prst="trapezoid">
            <a:avLst>
              <a:gd name="adj" fmla="val 0"/>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TextBox 49">
            <a:extLst>
              <a:ext uri="{FF2B5EF4-FFF2-40B4-BE49-F238E27FC236}">
                <a16:creationId xmlns:a16="http://schemas.microsoft.com/office/drawing/2014/main" id="{F4F40A9E-11E1-40A6-A309-67A5BD7DCFD1}"/>
              </a:ext>
            </a:extLst>
          </p:cNvPr>
          <p:cNvSpPr txBox="1"/>
          <p:nvPr/>
        </p:nvSpPr>
        <p:spPr>
          <a:xfrm>
            <a:off x="10007248" y="2876058"/>
            <a:ext cx="44468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FCs</a:t>
            </a:r>
            <a:endParaRPr lang="zh-CN" altLang="en-US" sz="1400" dirty="0"/>
          </a:p>
        </p:txBody>
      </p:sp>
      <p:grpSp>
        <p:nvGrpSpPr>
          <p:cNvPr id="35" name="Group 34">
            <a:extLst>
              <a:ext uri="{FF2B5EF4-FFF2-40B4-BE49-F238E27FC236}">
                <a16:creationId xmlns:a16="http://schemas.microsoft.com/office/drawing/2014/main" id="{7DC5CDA3-F25F-4AD0-BA0B-4C5B4F9AED69}"/>
              </a:ext>
            </a:extLst>
          </p:cNvPr>
          <p:cNvGrpSpPr>
            <a:grpSpLocks noChangeAspect="1"/>
          </p:cNvGrpSpPr>
          <p:nvPr/>
        </p:nvGrpSpPr>
        <p:grpSpPr>
          <a:xfrm>
            <a:off x="10996918" y="2387409"/>
            <a:ext cx="455896" cy="1284702"/>
            <a:chOff x="8713504" y="4548230"/>
            <a:chExt cx="646864" cy="1822844"/>
          </a:xfrm>
        </p:grpSpPr>
        <p:cxnSp>
          <p:nvCxnSpPr>
            <p:cNvPr id="36" name="Straight Arrow Connector 35">
              <a:extLst>
                <a:ext uri="{FF2B5EF4-FFF2-40B4-BE49-F238E27FC236}">
                  <a16:creationId xmlns:a16="http://schemas.microsoft.com/office/drawing/2014/main" id="{E344E100-6A95-4B1A-B7B3-E4AA97011DF1}"/>
                </a:ext>
              </a:extLst>
            </p:cNvPr>
            <p:cNvCxnSpPr>
              <a:cxnSpLocks/>
            </p:cNvCxnSpPr>
            <p:nvPr/>
          </p:nvCxnSpPr>
          <p:spPr>
            <a:xfrm flipV="1">
              <a:off x="8738904" y="4548230"/>
              <a:ext cx="529495" cy="11745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F82679E-AE31-42F9-8DA5-A17E40A14E92}"/>
                </a:ext>
              </a:extLst>
            </p:cNvPr>
            <p:cNvCxnSpPr>
              <a:cxnSpLocks/>
            </p:cNvCxnSpPr>
            <p:nvPr/>
          </p:nvCxnSpPr>
          <p:spPr>
            <a:xfrm flipH="1" flipV="1">
              <a:off x="8845359" y="4796416"/>
              <a:ext cx="356577" cy="3599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188AA7C-F9E4-4783-94FC-001B72DB6228}"/>
                </a:ext>
              </a:extLst>
            </p:cNvPr>
            <p:cNvCxnSpPr>
              <a:cxnSpLocks/>
            </p:cNvCxnSpPr>
            <p:nvPr/>
          </p:nvCxnSpPr>
          <p:spPr>
            <a:xfrm>
              <a:off x="8713504" y="5383525"/>
              <a:ext cx="646864" cy="2488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4D1E4B1-BFBF-4A80-B390-5718B83A7E0B}"/>
                </a:ext>
              </a:extLst>
            </p:cNvPr>
            <p:cNvCxnSpPr>
              <a:cxnSpLocks/>
            </p:cNvCxnSpPr>
            <p:nvPr/>
          </p:nvCxnSpPr>
          <p:spPr>
            <a:xfrm flipH="1">
              <a:off x="9002240" y="5859531"/>
              <a:ext cx="72796" cy="51154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48">
            <a:extLst>
              <a:ext uri="{FF2B5EF4-FFF2-40B4-BE49-F238E27FC236}">
                <a16:creationId xmlns:a16="http://schemas.microsoft.com/office/drawing/2014/main" id="{B243D01C-CE6F-4FCD-9E73-9CC6F1C4588D}"/>
              </a:ext>
            </a:extLst>
          </p:cNvPr>
          <p:cNvSpPr txBox="1"/>
          <p:nvPr/>
        </p:nvSpPr>
        <p:spPr>
          <a:xfrm>
            <a:off x="10668110" y="1980562"/>
            <a:ext cx="134609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t>joint relations</a:t>
            </a:r>
            <a:endParaRPr lang="zh-CN" altLang="en-US" sz="1400" dirty="0"/>
          </a:p>
        </p:txBody>
      </p:sp>
      <p:pic>
        <p:nvPicPr>
          <p:cNvPr id="41" name="Picture 40" descr="A person standing in a room&#10;&#10;Description automatically generated">
            <a:extLst>
              <a:ext uri="{FF2B5EF4-FFF2-40B4-BE49-F238E27FC236}">
                <a16:creationId xmlns:a16="http://schemas.microsoft.com/office/drawing/2014/main" id="{56937417-BE6E-4D20-BF66-A2EC1C38A2B2}"/>
              </a:ext>
            </a:extLst>
          </p:cNvPr>
          <p:cNvPicPr>
            <a:picLocks noChangeAspect="1"/>
          </p:cNvPicPr>
          <p:nvPr/>
        </p:nvPicPr>
        <p:blipFill rotWithShape="1">
          <a:blip r:embed="rId2">
            <a:extLst>
              <a:ext uri="{28A0092B-C50C-407E-A947-70E740481C1C}">
                <a14:useLocalDpi xmlns:a14="http://schemas.microsoft.com/office/drawing/2010/main" val="0"/>
              </a:ext>
            </a:extLst>
          </a:blip>
          <a:srcRect l="15552" t="19917" r="49290" b="48298"/>
          <a:stretch/>
        </p:blipFill>
        <p:spPr>
          <a:xfrm>
            <a:off x="7996837" y="3952070"/>
            <a:ext cx="3017982" cy="2728515"/>
          </a:xfrm>
          <a:prstGeom prst="rect">
            <a:avLst/>
          </a:prstGeom>
        </p:spPr>
      </p:pic>
      <p:sp>
        <p:nvSpPr>
          <p:cNvPr id="42" name="Isosceles Triangle 41">
            <a:extLst>
              <a:ext uri="{FF2B5EF4-FFF2-40B4-BE49-F238E27FC236}">
                <a16:creationId xmlns:a16="http://schemas.microsoft.com/office/drawing/2014/main" id="{7CCFA372-4B65-4EBA-8E69-50D80AEA65BD}"/>
              </a:ext>
            </a:extLst>
          </p:cNvPr>
          <p:cNvSpPr/>
          <p:nvPr/>
        </p:nvSpPr>
        <p:spPr>
          <a:xfrm>
            <a:off x="9597369" y="5224791"/>
            <a:ext cx="191054" cy="183074"/>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D81565C-54DF-48BE-8556-79993A0B169B}"/>
              </a:ext>
            </a:extLst>
          </p:cNvPr>
          <p:cNvSpPr/>
          <p:nvPr/>
        </p:nvSpPr>
        <p:spPr>
          <a:xfrm>
            <a:off x="9905510" y="5672257"/>
            <a:ext cx="226623" cy="2228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1DF51B64-9345-4B77-8F0A-CF2300D16134}"/>
              </a:ext>
            </a:extLst>
          </p:cNvPr>
          <p:cNvCxnSpPr>
            <a:cxnSpLocks/>
          </p:cNvCxnSpPr>
          <p:nvPr/>
        </p:nvCxnSpPr>
        <p:spPr>
          <a:xfrm flipH="1" flipV="1">
            <a:off x="9692897" y="5354988"/>
            <a:ext cx="325924" cy="428691"/>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6E9F69A8-95D7-40A4-89D0-7F019AB0698D}"/>
              </a:ext>
            </a:extLst>
          </p:cNvPr>
          <p:cNvSpPr/>
          <p:nvPr/>
        </p:nvSpPr>
        <p:spPr>
          <a:xfrm>
            <a:off x="9374413" y="5076342"/>
            <a:ext cx="988291" cy="96058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202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DD2E-1637-4261-8BD5-3545FF393F08}"/>
              </a:ext>
            </a:extLst>
          </p:cNvPr>
          <p:cNvSpPr>
            <a:spLocks noGrp="1"/>
          </p:cNvSpPr>
          <p:nvPr>
            <p:ph type="title"/>
          </p:nvPr>
        </p:nvSpPr>
        <p:spPr/>
        <p:txBody>
          <a:bodyPr/>
          <a:lstStyle/>
          <a:p>
            <a:r>
              <a:rPr lang="en-US" dirty="0"/>
              <a:t>Per-pixel Regression with Attention</a:t>
            </a:r>
          </a:p>
        </p:txBody>
      </p:sp>
      <p:pic>
        <p:nvPicPr>
          <p:cNvPr id="4" name="Picture 3">
            <a:extLst>
              <a:ext uri="{FF2B5EF4-FFF2-40B4-BE49-F238E27FC236}">
                <a16:creationId xmlns:a16="http://schemas.microsoft.com/office/drawing/2014/main" id="{BA2451EA-2E68-4120-9F99-9138B4C8B745}"/>
              </a:ext>
            </a:extLst>
          </p:cNvPr>
          <p:cNvPicPr>
            <a:picLocks noChangeAspect="1"/>
          </p:cNvPicPr>
          <p:nvPr/>
        </p:nvPicPr>
        <p:blipFill>
          <a:blip r:embed="rId2"/>
          <a:stretch>
            <a:fillRect/>
          </a:stretch>
        </p:blipFill>
        <p:spPr>
          <a:xfrm>
            <a:off x="5228496" y="1703096"/>
            <a:ext cx="6666132" cy="4789779"/>
          </a:xfrm>
          <a:prstGeom prst="rect">
            <a:avLst/>
          </a:prstGeom>
        </p:spPr>
      </p:pic>
      <p:sp>
        <p:nvSpPr>
          <p:cNvPr id="5" name="Content Placeholder 2">
            <a:extLst>
              <a:ext uri="{FF2B5EF4-FFF2-40B4-BE49-F238E27FC236}">
                <a16:creationId xmlns:a16="http://schemas.microsoft.com/office/drawing/2014/main" id="{7B2FA1B1-38E9-4BA0-8986-F27171F18F69}"/>
              </a:ext>
            </a:extLst>
          </p:cNvPr>
          <p:cNvSpPr txBox="1">
            <a:spLocks/>
          </p:cNvSpPr>
          <p:nvPr/>
        </p:nvSpPr>
        <p:spPr>
          <a:xfrm>
            <a:off x="838200" y="1825625"/>
            <a:ext cx="68782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000000"/>
                </a:solidFill>
                <a:latin typeface="Arial" panose="020B0604020202020204" pitchFamily="34" charset="0"/>
                <a:cs typeface="Arial" panose="020B0604020202020204" pitchFamily="34" charset="0"/>
              </a:rPr>
              <a:t>Joint Relation Map</a:t>
            </a:r>
          </a:p>
          <a:p>
            <a:pPr lvl="1"/>
            <a:r>
              <a:rPr lang="en-US" altLang="en-US" dirty="0">
                <a:solidFill>
                  <a:srgbClr val="000000"/>
                </a:solidFill>
                <a:latin typeface="Arial" panose="020B0604020202020204" pitchFamily="34" charset="0"/>
                <a:cs typeface="Arial" panose="020B0604020202020204" pitchFamily="34" charset="0"/>
              </a:rPr>
              <a:t>Holistic-&gt;Per-pixel </a:t>
            </a:r>
          </a:p>
          <a:p>
            <a:r>
              <a:rPr lang="en-US" altLang="en-US" dirty="0">
                <a:solidFill>
                  <a:srgbClr val="000000"/>
                </a:solidFill>
                <a:latin typeface="Arial" panose="020B0604020202020204" pitchFamily="34" charset="0"/>
                <a:cs typeface="Arial" panose="020B0604020202020204" pitchFamily="34" charset="0"/>
              </a:rPr>
              <a:t>Pixel Weighting Map</a:t>
            </a:r>
          </a:p>
          <a:p>
            <a:pPr lvl="1"/>
            <a:r>
              <a:rPr lang="en-US" dirty="0">
                <a:latin typeface="Arial" panose="020B0604020202020204" pitchFamily="34" charset="0"/>
                <a:cs typeface="Arial" panose="020B0604020202020204" pitchFamily="34" charset="0"/>
              </a:rPr>
              <a:t>Ignore irrelevant pixels</a:t>
            </a:r>
          </a:p>
          <a:p>
            <a:pPr lvl="1"/>
            <a:r>
              <a:rPr lang="en-US" dirty="0">
                <a:latin typeface="Arial" panose="020B0604020202020204" pitchFamily="34" charset="0"/>
                <a:cs typeface="Arial" panose="020B0604020202020204" pitchFamily="34" charset="0"/>
              </a:rPr>
              <a:t>Averaging-&gt;Weighting</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78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D37405C-AC6A-4A3D-81F3-19C68CC97112}"/>
              </a:ext>
            </a:extLst>
          </p:cNvPr>
          <p:cNvSpPr txBox="1">
            <a:spLocks/>
          </p:cNvSpPr>
          <p:nvPr/>
        </p:nvSpPr>
        <p:spPr>
          <a:xfrm>
            <a:off x="838200" y="1825625"/>
            <a:ext cx="68782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000000"/>
                </a:solidFill>
                <a:latin typeface="Arial" panose="020B0604020202020204" pitchFamily="34" charset="0"/>
                <a:cs typeface="Arial" panose="020B0604020202020204" pitchFamily="34" charset="0"/>
              </a:rPr>
              <a:t>Joint Relation Map</a:t>
            </a:r>
          </a:p>
          <a:p>
            <a:pPr lvl="1"/>
            <a:r>
              <a:rPr lang="en-US" altLang="en-US" dirty="0">
                <a:solidFill>
                  <a:srgbClr val="000000"/>
                </a:solidFill>
                <a:latin typeface="Arial" panose="020B0604020202020204" pitchFamily="34" charset="0"/>
                <a:cs typeface="Arial" panose="020B0604020202020204" pitchFamily="34" charset="0"/>
              </a:rPr>
              <a:t>Holistic-&gt;Per-pixel </a:t>
            </a:r>
          </a:p>
          <a:p>
            <a:r>
              <a:rPr lang="en-US" altLang="en-US" dirty="0">
                <a:solidFill>
                  <a:srgbClr val="000000"/>
                </a:solidFill>
                <a:latin typeface="Arial" panose="020B0604020202020204" pitchFamily="34" charset="0"/>
                <a:cs typeface="Arial" panose="020B0604020202020204" pitchFamily="34" charset="0"/>
              </a:rPr>
              <a:t>Pixel Weighting Map</a:t>
            </a:r>
          </a:p>
          <a:p>
            <a:pPr lvl="1"/>
            <a:r>
              <a:rPr lang="en-US" dirty="0">
                <a:latin typeface="Arial" panose="020B0604020202020204" pitchFamily="34" charset="0"/>
                <a:cs typeface="Arial" panose="020B0604020202020204" pitchFamily="34" charset="0"/>
              </a:rPr>
              <a:t>Ignore irrelevant pixels</a:t>
            </a:r>
          </a:p>
          <a:p>
            <a:pPr lvl="1"/>
            <a:r>
              <a:rPr lang="en-US" dirty="0">
                <a:latin typeface="Arial" panose="020B0604020202020204" pitchFamily="34" charset="0"/>
                <a:cs typeface="Arial" panose="020B0604020202020204" pitchFamily="34" charset="0"/>
              </a:rPr>
              <a:t>Averaging-&gt;Weighting </a:t>
            </a:r>
          </a:p>
          <a:p>
            <a:pPr lvl="1"/>
            <a:r>
              <a:rPr lang="en-US" altLang="en-US" dirty="0">
                <a:solidFill>
                  <a:srgbClr val="000000"/>
                </a:solidFill>
                <a:latin typeface="Arial" panose="020B0604020202020204" pitchFamily="34" charset="0"/>
                <a:cs typeface="Arial" panose="020B0604020202020204" pitchFamily="34" charset="0"/>
              </a:rPr>
              <a:t>Translation augmentation</a:t>
            </a: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1E591CC-CC44-4A08-ACCF-6B5E19BC4D1D}"/>
              </a:ext>
            </a:extLst>
          </p:cNvPr>
          <p:cNvSpPr>
            <a:spLocks noGrp="1"/>
          </p:cNvSpPr>
          <p:nvPr>
            <p:ph type="title"/>
          </p:nvPr>
        </p:nvSpPr>
        <p:spPr/>
        <p:txBody>
          <a:bodyPr/>
          <a:lstStyle/>
          <a:p>
            <a:r>
              <a:rPr lang="en-US" dirty="0"/>
              <a:t>Per-pixel Regression with Attention</a:t>
            </a:r>
          </a:p>
        </p:txBody>
      </p:sp>
      <p:pic>
        <p:nvPicPr>
          <p:cNvPr id="4" name="Picture 18">
            <a:extLst>
              <a:ext uri="{FF2B5EF4-FFF2-40B4-BE49-F238E27FC236}">
                <a16:creationId xmlns:a16="http://schemas.microsoft.com/office/drawing/2014/main" id="{3391D44D-BC5F-428F-B2D4-160D6FD6E4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0959" y="2012237"/>
            <a:ext cx="534703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E356795-49B4-4964-B907-5D8A76386884}"/>
              </a:ext>
            </a:extLst>
          </p:cNvPr>
          <p:cNvPicPr>
            <a:picLocks noChangeAspect="1"/>
          </p:cNvPicPr>
          <p:nvPr/>
        </p:nvPicPr>
        <p:blipFill>
          <a:blip r:embed="rId3"/>
          <a:stretch>
            <a:fillRect/>
          </a:stretch>
        </p:blipFill>
        <p:spPr>
          <a:xfrm>
            <a:off x="1384295" y="4366758"/>
            <a:ext cx="3238095" cy="790476"/>
          </a:xfrm>
          <a:prstGeom prst="rect">
            <a:avLst/>
          </a:prstGeom>
        </p:spPr>
      </p:pic>
    </p:spTree>
    <p:extLst>
      <p:ext uri="{BB962C8B-B14F-4D97-AF65-F5344CB8AC3E}">
        <p14:creationId xmlns:p14="http://schemas.microsoft.com/office/powerpoint/2010/main" val="900405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F62A-EF8E-4085-ADCA-A8F2262D2D8D}"/>
              </a:ext>
            </a:extLst>
          </p:cNvPr>
          <p:cNvSpPr>
            <a:spLocks noGrp="1"/>
          </p:cNvSpPr>
          <p:nvPr>
            <p:ph type="title"/>
          </p:nvPr>
        </p:nvSpPr>
        <p:spPr/>
        <p:txBody>
          <a:bodyPr/>
          <a:lstStyle/>
          <a:p>
            <a:r>
              <a:rPr lang="en-US" dirty="0"/>
              <a:t>Orthogonal Perspectives</a:t>
            </a:r>
          </a:p>
        </p:txBody>
      </p:sp>
      <p:sp>
        <p:nvSpPr>
          <p:cNvPr id="3" name="Content Placeholder 2">
            <a:extLst>
              <a:ext uri="{FF2B5EF4-FFF2-40B4-BE49-F238E27FC236}">
                <a16:creationId xmlns:a16="http://schemas.microsoft.com/office/drawing/2014/main" id="{D5832BB2-1DA6-48CB-AD7C-AAF7E76480DD}"/>
              </a:ext>
            </a:extLst>
          </p:cNvPr>
          <p:cNvSpPr>
            <a:spLocks noGrp="1"/>
          </p:cNvSpPr>
          <p:nvPr>
            <p:ph idx="1"/>
          </p:nvPr>
        </p:nvSpPr>
        <p:spPr>
          <a:xfrm>
            <a:off x="838199" y="1825625"/>
            <a:ext cx="4937449" cy="3595461"/>
          </a:xfrm>
        </p:spPr>
        <p:txBody>
          <a:bodyPr>
            <a:normAutofit/>
          </a:bodyPr>
          <a:lstStyle/>
          <a:p>
            <a:r>
              <a:rPr lang="en-US" sz="2400" dirty="0"/>
              <a:t>Joint Classification</a:t>
            </a:r>
          </a:p>
          <a:p>
            <a:pPr lvl="1"/>
            <a:r>
              <a:rPr lang="en-US" sz="2000" dirty="0"/>
              <a:t>Determining whether a pixel is the correct type of joint from its local image appearance</a:t>
            </a:r>
          </a:p>
          <a:p>
            <a:r>
              <a:rPr lang="en-US" sz="2400" dirty="0"/>
              <a:t>Spatial Joint Relation Regression</a:t>
            </a:r>
          </a:p>
          <a:p>
            <a:pPr lvl="1"/>
            <a:r>
              <a:rPr lang="en-US" sz="2000" dirty="0"/>
              <a:t>Predicting a child joint position conditioned on its parent joint location</a:t>
            </a:r>
          </a:p>
          <a:p>
            <a:r>
              <a:rPr lang="en-US" sz="2400" dirty="0"/>
              <a:t>Temporal Joint Relation Regression</a:t>
            </a:r>
          </a:p>
          <a:p>
            <a:pPr lvl="1"/>
            <a:r>
              <a:rPr lang="en-US" sz="2000" dirty="0"/>
              <a:t>Estimating the change in joint location based on the temporal transition.</a:t>
            </a:r>
          </a:p>
        </p:txBody>
      </p:sp>
      <p:pic>
        <p:nvPicPr>
          <p:cNvPr id="4" name="Picture 3">
            <a:extLst>
              <a:ext uri="{FF2B5EF4-FFF2-40B4-BE49-F238E27FC236}">
                <a16:creationId xmlns:a16="http://schemas.microsoft.com/office/drawing/2014/main" id="{789B0640-E2FB-4A29-9F78-209BE9214B5E}"/>
              </a:ext>
            </a:extLst>
          </p:cNvPr>
          <p:cNvPicPr>
            <a:picLocks noChangeAspect="1"/>
          </p:cNvPicPr>
          <p:nvPr/>
        </p:nvPicPr>
        <p:blipFill>
          <a:blip r:embed="rId2"/>
          <a:stretch>
            <a:fillRect/>
          </a:stretch>
        </p:blipFill>
        <p:spPr>
          <a:xfrm>
            <a:off x="5775648" y="1825625"/>
            <a:ext cx="6283363" cy="4043330"/>
          </a:xfrm>
          <a:prstGeom prst="rect">
            <a:avLst/>
          </a:prstGeom>
        </p:spPr>
      </p:pic>
    </p:spTree>
    <p:extLst>
      <p:ext uri="{BB962C8B-B14F-4D97-AF65-F5344CB8AC3E}">
        <p14:creationId xmlns:p14="http://schemas.microsoft.com/office/powerpoint/2010/main" val="346376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D9AC-7CD3-41C6-A617-01DCC371B58F}"/>
              </a:ext>
            </a:extLst>
          </p:cNvPr>
          <p:cNvSpPr>
            <a:spLocks noGrp="1"/>
          </p:cNvSpPr>
          <p:nvPr>
            <p:ph type="title"/>
          </p:nvPr>
        </p:nvSpPr>
        <p:spPr/>
        <p:txBody>
          <a:bodyPr/>
          <a:lstStyle/>
          <a:p>
            <a:r>
              <a:rPr lang="en-US" dirty="0"/>
              <a:t>A Standard Pipeline: FCN + Heatmap Learning</a:t>
            </a:r>
          </a:p>
        </p:txBody>
      </p:sp>
      <p:pic>
        <p:nvPicPr>
          <p:cNvPr id="4" name="Content Placeholder 3">
            <a:extLst>
              <a:ext uri="{FF2B5EF4-FFF2-40B4-BE49-F238E27FC236}">
                <a16:creationId xmlns:a16="http://schemas.microsoft.com/office/drawing/2014/main" id="{41590385-21A0-4C27-9483-E4452D4F0547}"/>
              </a:ext>
            </a:extLst>
          </p:cNvPr>
          <p:cNvPicPr>
            <a:picLocks noGrp="1" noChangeAspect="1"/>
          </p:cNvPicPr>
          <p:nvPr>
            <p:ph idx="1"/>
          </p:nvPr>
        </p:nvPicPr>
        <p:blipFill>
          <a:blip r:embed="rId3"/>
          <a:stretch>
            <a:fillRect/>
          </a:stretch>
        </p:blipFill>
        <p:spPr>
          <a:xfrm>
            <a:off x="4337930" y="1610706"/>
            <a:ext cx="1273517" cy="1250570"/>
          </a:xfrm>
          <a:prstGeom prst="rect">
            <a:avLst/>
          </a:prstGeom>
        </p:spPr>
      </p:pic>
      <p:pic>
        <p:nvPicPr>
          <p:cNvPr id="5" name="Picture 4">
            <a:extLst>
              <a:ext uri="{FF2B5EF4-FFF2-40B4-BE49-F238E27FC236}">
                <a16:creationId xmlns:a16="http://schemas.microsoft.com/office/drawing/2014/main" id="{23FC16B5-3E5E-47FB-B61F-04DFA530A297}"/>
              </a:ext>
            </a:extLst>
          </p:cNvPr>
          <p:cNvPicPr>
            <a:picLocks noChangeAspect="1"/>
          </p:cNvPicPr>
          <p:nvPr/>
        </p:nvPicPr>
        <p:blipFill>
          <a:blip r:embed="rId4"/>
          <a:stretch>
            <a:fillRect/>
          </a:stretch>
        </p:blipFill>
        <p:spPr>
          <a:xfrm>
            <a:off x="784439" y="1728010"/>
            <a:ext cx="1130538" cy="1025859"/>
          </a:xfrm>
          <a:prstGeom prst="rect">
            <a:avLst/>
          </a:prstGeom>
        </p:spPr>
      </p:pic>
      <p:pic>
        <p:nvPicPr>
          <p:cNvPr id="6" name="Picture 5">
            <a:extLst>
              <a:ext uri="{FF2B5EF4-FFF2-40B4-BE49-F238E27FC236}">
                <a16:creationId xmlns:a16="http://schemas.microsoft.com/office/drawing/2014/main" id="{5744F53D-0F0B-4B0C-A1F9-886EA3ED939E}"/>
              </a:ext>
            </a:extLst>
          </p:cNvPr>
          <p:cNvPicPr>
            <a:picLocks noChangeAspect="1"/>
          </p:cNvPicPr>
          <p:nvPr/>
        </p:nvPicPr>
        <p:blipFill>
          <a:blip r:embed="rId5"/>
          <a:stretch>
            <a:fillRect/>
          </a:stretch>
        </p:blipFill>
        <p:spPr>
          <a:xfrm>
            <a:off x="4322470" y="3061075"/>
            <a:ext cx="1288977" cy="1094565"/>
          </a:xfrm>
          <a:prstGeom prst="rect">
            <a:avLst/>
          </a:prstGeom>
        </p:spPr>
      </p:pic>
      <p:sp>
        <p:nvSpPr>
          <p:cNvPr id="7" name="Rectangle: Rounded Corners 6">
            <a:extLst>
              <a:ext uri="{FF2B5EF4-FFF2-40B4-BE49-F238E27FC236}">
                <a16:creationId xmlns:a16="http://schemas.microsoft.com/office/drawing/2014/main" id="{2D6AED03-CE26-43CA-83FA-7A4DF0919A4C}"/>
              </a:ext>
            </a:extLst>
          </p:cNvPr>
          <p:cNvSpPr/>
          <p:nvPr/>
        </p:nvSpPr>
        <p:spPr>
          <a:xfrm>
            <a:off x="2473672" y="1839490"/>
            <a:ext cx="1288977" cy="802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Fully Convolutional Network</a:t>
            </a:r>
          </a:p>
        </p:txBody>
      </p:sp>
      <p:sp>
        <p:nvSpPr>
          <p:cNvPr id="8" name="Content Placeholder 2">
            <a:extLst>
              <a:ext uri="{FF2B5EF4-FFF2-40B4-BE49-F238E27FC236}">
                <a16:creationId xmlns:a16="http://schemas.microsoft.com/office/drawing/2014/main" id="{E3593BB2-034A-4817-A55B-DB2B7D1F0AE0}"/>
              </a:ext>
            </a:extLst>
          </p:cNvPr>
          <p:cNvSpPr txBox="1">
            <a:spLocks/>
          </p:cNvSpPr>
          <p:nvPr/>
        </p:nvSpPr>
        <p:spPr>
          <a:xfrm>
            <a:off x="6580554" y="1825625"/>
            <a:ext cx="47732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Joint relation in s</a:t>
            </a:r>
            <a:r>
              <a:rPr lang="en-US" altLang="zh-CN" dirty="0"/>
              <a:t>pace</a:t>
            </a:r>
          </a:p>
          <a:p>
            <a:pPr lvl="1"/>
            <a:endParaRPr lang="en-US" dirty="0"/>
          </a:p>
          <a:p>
            <a:pPr lvl="1"/>
            <a:endParaRPr lang="en-US" dirty="0"/>
          </a:p>
          <a:p>
            <a:pPr lvl="1"/>
            <a:endParaRPr lang="en-US" dirty="0"/>
          </a:p>
          <a:p>
            <a:pPr lvl="1"/>
            <a:endParaRPr lang="en-US" dirty="0"/>
          </a:p>
          <a:p>
            <a:pPr lvl="1"/>
            <a:endParaRPr lang="en-US" dirty="0"/>
          </a:p>
          <a:p>
            <a:r>
              <a:rPr lang="en-US" dirty="0"/>
              <a:t>Joint relation in </a:t>
            </a:r>
            <a:r>
              <a:rPr lang="en-US" altLang="zh-CN" dirty="0"/>
              <a:t>temporal </a:t>
            </a:r>
          </a:p>
          <a:p>
            <a:pPr lvl="1"/>
            <a:endParaRPr lang="en-US" dirty="0"/>
          </a:p>
        </p:txBody>
      </p:sp>
      <p:cxnSp>
        <p:nvCxnSpPr>
          <p:cNvPr id="10" name="Straight Arrow Connector 9">
            <a:extLst>
              <a:ext uri="{FF2B5EF4-FFF2-40B4-BE49-F238E27FC236}">
                <a16:creationId xmlns:a16="http://schemas.microsoft.com/office/drawing/2014/main" id="{F312A021-C4D6-4182-80B6-F0C037BFF700}"/>
              </a:ext>
            </a:extLst>
          </p:cNvPr>
          <p:cNvCxnSpPr>
            <a:cxnSpLocks/>
            <a:stCxn id="5" idx="3"/>
            <a:endCxn id="7" idx="1"/>
          </p:cNvCxnSpPr>
          <p:nvPr/>
        </p:nvCxnSpPr>
        <p:spPr>
          <a:xfrm flipV="1">
            <a:off x="1914977" y="2240939"/>
            <a:ext cx="5586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4CF9918-6577-4F3D-B144-E21F2AFF234D}"/>
              </a:ext>
            </a:extLst>
          </p:cNvPr>
          <p:cNvCxnSpPr>
            <a:cxnSpLocks/>
            <a:stCxn id="7" idx="3"/>
            <a:endCxn id="4" idx="1"/>
          </p:cNvCxnSpPr>
          <p:nvPr/>
        </p:nvCxnSpPr>
        <p:spPr>
          <a:xfrm flipV="1">
            <a:off x="3762649" y="2235991"/>
            <a:ext cx="575281" cy="4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85FC2EB-0825-470B-AFAE-3A331C63C3E1}"/>
              </a:ext>
            </a:extLst>
          </p:cNvPr>
          <p:cNvCxnSpPr>
            <a:cxnSpLocks/>
            <a:stCxn id="7" idx="3"/>
            <a:endCxn id="6" idx="1"/>
          </p:cNvCxnSpPr>
          <p:nvPr/>
        </p:nvCxnSpPr>
        <p:spPr>
          <a:xfrm>
            <a:off x="3762649" y="2240939"/>
            <a:ext cx="559821" cy="1367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Content Placeholder 4" descr="A picture containing indoor, ceiling, man, standing&#10;&#10;Description automatically generated">
            <a:extLst>
              <a:ext uri="{FF2B5EF4-FFF2-40B4-BE49-F238E27FC236}">
                <a16:creationId xmlns:a16="http://schemas.microsoft.com/office/drawing/2014/main" id="{1CAAE4C4-3C17-48D8-A378-2579E6453761}"/>
              </a:ext>
            </a:extLst>
          </p:cNvPr>
          <p:cNvPicPr>
            <a:picLocks noChangeAspect="1"/>
          </p:cNvPicPr>
          <p:nvPr/>
        </p:nvPicPr>
        <p:blipFill rotWithShape="1">
          <a:blip r:embed="rId6">
            <a:extLst>
              <a:ext uri="{28A0092B-C50C-407E-A947-70E740481C1C}">
                <a14:useLocalDpi xmlns:a14="http://schemas.microsoft.com/office/drawing/2010/main" val="0"/>
              </a:ext>
            </a:extLst>
          </a:blip>
          <a:srcRect l="19627" t="22181" r="52902" b="51441"/>
          <a:stretch/>
        </p:blipFill>
        <p:spPr>
          <a:xfrm>
            <a:off x="7272695" y="5065281"/>
            <a:ext cx="1486693" cy="1427594"/>
          </a:xfrm>
          <a:prstGeom prst="rect">
            <a:avLst/>
          </a:prstGeom>
        </p:spPr>
      </p:pic>
      <p:pic>
        <p:nvPicPr>
          <p:cNvPr id="19" name="Picture 18" descr="A person standing in a room&#10;&#10;Description automatically generated">
            <a:extLst>
              <a:ext uri="{FF2B5EF4-FFF2-40B4-BE49-F238E27FC236}">
                <a16:creationId xmlns:a16="http://schemas.microsoft.com/office/drawing/2014/main" id="{02456CB7-0939-476A-B7C0-18785FF7F5BF}"/>
              </a:ext>
            </a:extLst>
          </p:cNvPr>
          <p:cNvPicPr>
            <a:picLocks noChangeAspect="1"/>
          </p:cNvPicPr>
          <p:nvPr/>
        </p:nvPicPr>
        <p:blipFill rotWithShape="1">
          <a:blip r:embed="rId7">
            <a:extLst>
              <a:ext uri="{28A0092B-C50C-407E-A947-70E740481C1C}">
                <a14:useLocalDpi xmlns:a14="http://schemas.microsoft.com/office/drawing/2010/main" val="0"/>
              </a:ext>
            </a:extLst>
          </a:blip>
          <a:srcRect l="19627" t="22181" r="52902" b="51441"/>
          <a:stretch/>
        </p:blipFill>
        <p:spPr>
          <a:xfrm>
            <a:off x="8016041" y="2616343"/>
            <a:ext cx="1486693" cy="1427592"/>
          </a:xfrm>
          <a:prstGeom prst="rect">
            <a:avLst/>
          </a:prstGeom>
        </p:spPr>
      </p:pic>
      <p:sp>
        <p:nvSpPr>
          <p:cNvPr id="20" name="Isosceles Triangle 19">
            <a:extLst>
              <a:ext uri="{FF2B5EF4-FFF2-40B4-BE49-F238E27FC236}">
                <a16:creationId xmlns:a16="http://schemas.microsoft.com/office/drawing/2014/main" id="{6C3B3356-3DB0-46BA-BAE2-EECD198F4046}"/>
              </a:ext>
            </a:extLst>
          </p:cNvPr>
          <p:cNvSpPr/>
          <p:nvPr/>
        </p:nvSpPr>
        <p:spPr>
          <a:xfrm>
            <a:off x="8802251" y="3272429"/>
            <a:ext cx="120450" cy="115419"/>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6E1A0FF-7B41-424A-ADB9-8692B21E4AC3}"/>
              </a:ext>
            </a:extLst>
          </p:cNvPr>
          <p:cNvSpPr/>
          <p:nvPr/>
        </p:nvSpPr>
        <p:spPr>
          <a:xfrm>
            <a:off x="8996519" y="3554535"/>
            <a:ext cx="142875" cy="1404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EEEA7B64-AAE2-48E5-A3C7-533FC7033B16}"/>
              </a:ext>
            </a:extLst>
          </p:cNvPr>
          <p:cNvCxnSpPr>
            <a:cxnSpLocks/>
          </p:cNvCxnSpPr>
          <p:nvPr/>
        </p:nvCxnSpPr>
        <p:spPr>
          <a:xfrm flipH="1" flipV="1">
            <a:off x="8862477" y="3354512"/>
            <a:ext cx="205479" cy="270269"/>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A person standing in a room&#10;&#10;Description automatically generated">
            <a:extLst>
              <a:ext uri="{FF2B5EF4-FFF2-40B4-BE49-F238E27FC236}">
                <a16:creationId xmlns:a16="http://schemas.microsoft.com/office/drawing/2014/main" id="{49B9B153-1FAF-401B-94E3-D6CC47014136}"/>
              </a:ext>
            </a:extLst>
          </p:cNvPr>
          <p:cNvPicPr>
            <a:picLocks noChangeAspect="1"/>
          </p:cNvPicPr>
          <p:nvPr/>
        </p:nvPicPr>
        <p:blipFill rotWithShape="1">
          <a:blip r:embed="rId7">
            <a:extLst>
              <a:ext uri="{28A0092B-C50C-407E-A947-70E740481C1C}">
                <a14:useLocalDpi xmlns:a14="http://schemas.microsoft.com/office/drawing/2010/main" val="0"/>
              </a:ext>
            </a:extLst>
          </a:blip>
          <a:srcRect l="19627" t="22181" r="52902" b="51441"/>
          <a:stretch/>
        </p:blipFill>
        <p:spPr>
          <a:xfrm>
            <a:off x="8947526" y="5065281"/>
            <a:ext cx="1486693" cy="1427592"/>
          </a:xfrm>
          <a:prstGeom prst="rect">
            <a:avLst/>
          </a:prstGeom>
        </p:spPr>
      </p:pic>
      <p:sp>
        <p:nvSpPr>
          <p:cNvPr id="30" name="Isosceles Triangle 29">
            <a:extLst>
              <a:ext uri="{FF2B5EF4-FFF2-40B4-BE49-F238E27FC236}">
                <a16:creationId xmlns:a16="http://schemas.microsoft.com/office/drawing/2014/main" id="{9FC23305-E838-48B8-9D8E-AD060C1EB1CA}"/>
              </a:ext>
            </a:extLst>
          </p:cNvPr>
          <p:cNvSpPr/>
          <p:nvPr/>
        </p:nvSpPr>
        <p:spPr>
          <a:xfrm>
            <a:off x="9733736" y="5721367"/>
            <a:ext cx="120450" cy="115419"/>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7935BD3-C880-44C8-8716-8D3FB4C7F655}"/>
              </a:ext>
            </a:extLst>
          </p:cNvPr>
          <p:cNvSpPr/>
          <p:nvPr/>
        </p:nvSpPr>
        <p:spPr>
          <a:xfrm>
            <a:off x="8247043" y="5748234"/>
            <a:ext cx="120450" cy="115419"/>
          </a:xfrm>
          <a:prstGeom prst="triangle">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6C952228-AE10-48B6-B26B-A042ACF95513}"/>
              </a:ext>
            </a:extLst>
          </p:cNvPr>
          <p:cNvSpPr/>
          <p:nvPr/>
        </p:nvSpPr>
        <p:spPr>
          <a:xfrm>
            <a:off x="9963527" y="5654721"/>
            <a:ext cx="120450" cy="115419"/>
          </a:xfrm>
          <a:prstGeom prst="triangle">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BB5DA9F0-A15A-49A9-9FD1-90AD16694E72}"/>
              </a:ext>
            </a:extLst>
          </p:cNvPr>
          <p:cNvCxnSpPr>
            <a:cxnSpLocks/>
          </p:cNvCxnSpPr>
          <p:nvPr/>
        </p:nvCxnSpPr>
        <p:spPr>
          <a:xfrm flipH="1">
            <a:off x="9793961" y="5721367"/>
            <a:ext cx="229791" cy="8457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F5DC2DB6-A7BE-46C3-A87B-6D0170E5C836}"/>
              </a:ext>
            </a:extLst>
          </p:cNvPr>
          <p:cNvSpPr txBox="1">
            <a:spLocks/>
          </p:cNvSpPr>
          <p:nvPr/>
        </p:nvSpPr>
        <p:spPr>
          <a:xfrm>
            <a:off x="298554" y="4263320"/>
            <a:ext cx="6164485" cy="2590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A clear drawback: J</a:t>
            </a:r>
            <a:r>
              <a:rPr lang="en-US" dirty="0"/>
              <a:t>oints are localized independently in each frame.</a:t>
            </a:r>
          </a:p>
          <a:p>
            <a:pPr lvl="1"/>
            <a:r>
              <a:rPr lang="en-US" dirty="0"/>
              <a:t>Example: where is the </a:t>
            </a:r>
          </a:p>
          <a:p>
            <a:pPr marL="457200" lvl="1" indent="0">
              <a:buNone/>
            </a:pPr>
            <a:r>
              <a:rPr lang="en-US" dirty="0"/>
              <a:t>    left elbow?</a:t>
            </a:r>
          </a:p>
        </p:txBody>
      </p:sp>
      <p:pic>
        <p:nvPicPr>
          <p:cNvPr id="51" name="Picture 50" descr="A person standing in a room&#10;&#10;Description automatically generated">
            <a:extLst>
              <a:ext uri="{FF2B5EF4-FFF2-40B4-BE49-F238E27FC236}">
                <a16:creationId xmlns:a16="http://schemas.microsoft.com/office/drawing/2014/main" id="{036D6C19-7A43-47CE-ABB7-1F86447B37AA}"/>
              </a:ext>
            </a:extLst>
          </p:cNvPr>
          <p:cNvPicPr>
            <a:picLocks noChangeAspect="1"/>
          </p:cNvPicPr>
          <p:nvPr/>
        </p:nvPicPr>
        <p:blipFill rotWithShape="1">
          <a:blip r:embed="rId7">
            <a:extLst>
              <a:ext uri="{28A0092B-C50C-407E-A947-70E740481C1C}">
                <a14:useLocalDpi xmlns:a14="http://schemas.microsoft.com/office/drawing/2010/main" val="0"/>
              </a:ext>
            </a:extLst>
          </a:blip>
          <a:srcRect l="19627" t="22181" r="52902" b="51441"/>
          <a:stretch/>
        </p:blipFill>
        <p:spPr>
          <a:xfrm>
            <a:off x="4300544" y="5226401"/>
            <a:ext cx="1486693" cy="1427592"/>
          </a:xfrm>
          <a:prstGeom prst="rect">
            <a:avLst/>
          </a:prstGeom>
        </p:spPr>
      </p:pic>
      <p:sp>
        <p:nvSpPr>
          <p:cNvPr id="52" name="Isosceles Triangle 51">
            <a:extLst>
              <a:ext uri="{FF2B5EF4-FFF2-40B4-BE49-F238E27FC236}">
                <a16:creationId xmlns:a16="http://schemas.microsoft.com/office/drawing/2014/main" id="{A0BF6700-F88A-45E0-B174-72DD16F71DEE}"/>
              </a:ext>
            </a:extLst>
          </p:cNvPr>
          <p:cNvSpPr/>
          <p:nvPr/>
        </p:nvSpPr>
        <p:spPr>
          <a:xfrm>
            <a:off x="5086754" y="5882487"/>
            <a:ext cx="120450" cy="115419"/>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2CBB4EF-2CE7-49D2-BEC4-DB36D06F1D2A}"/>
              </a:ext>
            </a:extLst>
          </p:cNvPr>
          <p:cNvSpPr txBox="1"/>
          <p:nvPr/>
        </p:nvSpPr>
        <p:spPr>
          <a:xfrm>
            <a:off x="1326212" y="3241253"/>
            <a:ext cx="2406324" cy="646331"/>
          </a:xfrm>
          <a:prstGeom prst="rect">
            <a:avLst/>
          </a:prstGeom>
          <a:noFill/>
        </p:spPr>
        <p:txBody>
          <a:bodyPr wrap="square" rtlCol="0">
            <a:spAutoFit/>
          </a:bodyPr>
          <a:lstStyle/>
          <a:p>
            <a:r>
              <a:rPr lang="en-US" dirty="0"/>
              <a:t>Per-pixel, per-frame, per-joint classification</a:t>
            </a:r>
          </a:p>
        </p:txBody>
      </p:sp>
    </p:spTree>
    <p:extLst>
      <p:ext uri="{BB962C8B-B14F-4D97-AF65-F5344CB8AC3E}">
        <p14:creationId xmlns:p14="http://schemas.microsoft.com/office/powerpoint/2010/main" val="176635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fade">
                                      <p:cBhvr>
                                        <p:cTn id="12" dur="500"/>
                                        <p:tgtEl>
                                          <p:spTgt spid="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xEl>
                                              <p:pRg st="1" end="1"/>
                                            </p:txEl>
                                          </p:spTgt>
                                        </p:tgtEl>
                                        <p:attrNameLst>
                                          <p:attrName>style.visibility</p:attrName>
                                        </p:attrNameLst>
                                      </p:cBhvr>
                                      <p:to>
                                        <p:strVal val="visible"/>
                                      </p:to>
                                    </p:set>
                                    <p:animEffect transition="in" filter="fade">
                                      <p:cBhvr>
                                        <p:cTn id="17" dur="500"/>
                                        <p:tgtEl>
                                          <p:spTgt spid="40">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500"/>
                                        <p:tgtEl>
                                          <p:spTgt spid="4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500"/>
                                        <p:tgtEl>
                                          <p:spTgt spid="8">
                                            <p:txEl>
                                              <p:pRg st="6" end="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30" grpId="0" animBg="1"/>
      <p:bldP spid="33" grpId="0" animBg="1"/>
      <p:bldP spid="34" grpId="0" animBg="1"/>
      <p:bldP spid="52" grpId="0" animBg="1"/>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F0A2-034B-4581-9015-34A262E815E5}"/>
              </a:ext>
            </a:extLst>
          </p:cNvPr>
          <p:cNvSpPr>
            <a:spLocks noGrp="1"/>
          </p:cNvSpPr>
          <p:nvPr>
            <p:ph type="title"/>
          </p:nvPr>
        </p:nvSpPr>
        <p:spPr/>
        <p:txBody>
          <a:bodyPr/>
          <a:lstStyle/>
          <a:p>
            <a:r>
              <a:rPr lang="en-US" dirty="0"/>
              <a:t>From Optical Flow to Joint Flow</a:t>
            </a:r>
          </a:p>
        </p:txBody>
      </p:sp>
      <p:grpSp>
        <p:nvGrpSpPr>
          <p:cNvPr id="4" name="Group 3">
            <a:extLst>
              <a:ext uri="{FF2B5EF4-FFF2-40B4-BE49-F238E27FC236}">
                <a16:creationId xmlns:a16="http://schemas.microsoft.com/office/drawing/2014/main" id="{BDD2FAF0-FB2C-4393-9812-7D19BA67F072}"/>
              </a:ext>
            </a:extLst>
          </p:cNvPr>
          <p:cNvGrpSpPr>
            <a:grpSpLocks noChangeAspect="1"/>
          </p:cNvGrpSpPr>
          <p:nvPr/>
        </p:nvGrpSpPr>
        <p:grpSpPr>
          <a:xfrm>
            <a:off x="2366389" y="1607176"/>
            <a:ext cx="7459222" cy="5422274"/>
            <a:chOff x="2262642" y="768976"/>
            <a:chExt cx="7678936" cy="5581989"/>
          </a:xfrm>
        </p:grpSpPr>
        <p:pic>
          <p:nvPicPr>
            <p:cNvPr id="5" name="Picture 4">
              <a:extLst>
                <a:ext uri="{FF2B5EF4-FFF2-40B4-BE49-F238E27FC236}">
                  <a16:creationId xmlns:a16="http://schemas.microsoft.com/office/drawing/2014/main" id="{4007219B-F770-44C2-8E71-E056077F0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674" y="834510"/>
              <a:ext cx="2438400" cy="1219200"/>
            </a:xfrm>
            <a:prstGeom prst="rect">
              <a:avLst/>
            </a:prstGeom>
          </p:spPr>
        </p:pic>
        <p:pic>
          <p:nvPicPr>
            <p:cNvPr id="6" name="Picture 5">
              <a:extLst>
                <a:ext uri="{FF2B5EF4-FFF2-40B4-BE49-F238E27FC236}">
                  <a16:creationId xmlns:a16="http://schemas.microsoft.com/office/drawing/2014/main" id="{77857D65-B871-4E3E-B5BC-B3D0BB1CF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674" y="2498837"/>
              <a:ext cx="2438400" cy="1219200"/>
            </a:xfrm>
            <a:prstGeom prst="rect">
              <a:avLst/>
            </a:prstGeom>
          </p:spPr>
        </p:pic>
        <p:pic>
          <p:nvPicPr>
            <p:cNvPr id="7" name="Picture 6">
              <a:extLst>
                <a:ext uri="{FF2B5EF4-FFF2-40B4-BE49-F238E27FC236}">
                  <a16:creationId xmlns:a16="http://schemas.microsoft.com/office/drawing/2014/main" id="{5912FA1F-3E73-46E5-8F1C-8E59E0652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7926" y="834510"/>
              <a:ext cx="2438400" cy="1219200"/>
            </a:xfrm>
            <a:prstGeom prst="rect">
              <a:avLst/>
            </a:prstGeom>
          </p:spPr>
        </p:pic>
        <p:pic>
          <p:nvPicPr>
            <p:cNvPr id="8" name="Picture 7">
              <a:extLst>
                <a:ext uri="{FF2B5EF4-FFF2-40B4-BE49-F238E27FC236}">
                  <a16:creationId xmlns:a16="http://schemas.microsoft.com/office/drawing/2014/main" id="{1E4A8F08-1C13-472D-9C82-543273FBBC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5674" y="4184721"/>
              <a:ext cx="2438400" cy="1219200"/>
            </a:xfrm>
            <a:prstGeom prst="rect">
              <a:avLst/>
            </a:prstGeom>
          </p:spPr>
        </p:pic>
        <p:pic>
          <p:nvPicPr>
            <p:cNvPr id="9" name="Picture 8">
              <a:extLst>
                <a:ext uri="{FF2B5EF4-FFF2-40B4-BE49-F238E27FC236}">
                  <a16:creationId xmlns:a16="http://schemas.microsoft.com/office/drawing/2014/main" id="{0B40263E-A6E3-45F2-9A5A-B0008906AA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0194" y="2498837"/>
              <a:ext cx="2438400" cy="1219200"/>
            </a:xfrm>
            <a:prstGeom prst="rect">
              <a:avLst/>
            </a:prstGeom>
          </p:spPr>
        </p:pic>
        <p:pic>
          <p:nvPicPr>
            <p:cNvPr id="10" name="Picture 9">
              <a:extLst>
                <a:ext uri="{FF2B5EF4-FFF2-40B4-BE49-F238E27FC236}">
                  <a16:creationId xmlns:a16="http://schemas.microsoft.com/office/drawing/2014/main" id="{000EEF20-D312-49E3-8C12-F9E81ACC85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1442" y="4184721"/>
              <a:ext cx="2438400" cy="1219200"/>
            </a:xfrm>
            <a:prstGeom prst="rect">
              <a:avLst/>
            </a:prstGeom>
          </p:spPr>
        </p:pic>
        <p:pic>
          <p:nvPicPr>
            <p:cNvPr id="11" name="Picture 10">
              <a:extLst>
                <a:ext uri="{FF2B5EF4-FFF2-40B4-BE49-F238E27FC236}">
                  <a16:creationId xmlns:a16="http://schemas.microsoft.com/office/drawing/2014/main" id="{F3F366C1-950E-439F-983D-452C664521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8313" y="834510"/>
              <a:ext cx="2438400" cy="1219200"/>
            </a:xfrm>
            <a:prstGeom prst="rect">
              <a:avLst/>
            </a:prstGeom>
          </p:spPr>
        </p:pic>
        <p:pic>
          <p:nvPicPr>
            <p:cNvPr id="12" name="Picture 11">
              <a:extLst>
                <a:ext uri="{FF2B5EF4-FFF2-40B4-BE49-F238E27FC236}">
                  <a16:creationId xmlns:a16="http://schemas.microsoft.com/office/drawing/2014/main" id="{0F772806-2063-42AC-8B84-4D69764826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8313" y="2502710"/>
              <a:ext cx="2438400" cy="1219200"/>
            </a:xfrm>
            <a:prstGeom prst="rect">
              <a:avLst/>
            </a:prstGeom>
          </p:spPr>
        </p:pic>
        <p:pic>
          <p:nvPicPr>
            <p:cNvPr id="13" name="Picture 12">
              <a:extLst>
                <a:ext uri="{FF2B5EF4-FFF2-40B4-BE49-F238E27FC236}">
                  <a16:creationId xmlns:a16="http://schemas.microsoft.com/office/drawing/2014/main" id="{FA971891-A15C-4E59-9628-D2E1758600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8937" y="4184721"/>
              <a:ext cx="2438400" cy="1219200"/>
            </a:xfrm>
            <a:prstGeom prst="rect">
              <a:avLst/>
            </a:prstGeom>
          </p:spPr>
        </p:pic>
        <p:sp>
          <p:nvSpPr>
            <p:cNvPr id="14" name="TextBox 2">
              <a:extLst>
                <a:ext uri="{FF2B5EF4-FFF2-40B4-BE49-F238E27FC236}">
                  <a16:creationId xmlns:a16="http://schemas.microsoft.com/office/drawing/2014/main" id="{CEA91BE9-DE0E-4E3A-A054-EAA826E463FC}"/>
                </a:ext>
              </a:extLst>
            </p:cNvPr>
            <p:cNvSpPr txBox="1"/>
            <p:nvPr/>
          </p:nvSpPr>
          <p:spPr>
            <a:xfrm>
              <a:off x="2962107" y="2001447"/>
              <a:ext cx="1156995" cy="68577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Frame t-d</a:t>
              </a:r>
            </a:p>
          </p:txBody>
        </p:sp>
        <p:sp>
          <p:nvSpPr>
            <p:cNvPr id="15" name="TextBox 21">
              <a:extLst>
                <a:ext uri="{FF2B5EF4-FFF2-40B4-BE49-F238E27FC236}">
                  <a16:creationId xmlns:a16="http://schemas.microsoft.com/office/drawing/2014/main" id="{6C291590-B1B1-45A4-A85E-C16C0FC39042}"/>
                </a:ext>
              </a:extLst>
            </p:cNvPr>
            <p:cNvSpPr txBox="1"/>
            <p:nvPr/>
          </p:nvSpPr>
          <p:spPr>
            <a:xfrm>
              <a:off x="3081411" y="3672650"/>
              <a:ext cx="918385" cy="68577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Frame t</a:t>
              </a:r>
            </a:p>
          </p:txBody>
        </p:sp>
        <p:sp>
          <p:nvSpPr>
            <p:cNvPr id="16" name="TextBox 23">
              <a:extLst>
                <a:ext uri="{FF2B5EF4-FFF2-40B4-BE49-F238E27FC236}">
                  <a16:creationId xmlns:a16="http://schemas.microsoft.com/office/drawing/2014/main" id="{C7F50DC9-57DE-4D8D-8FC0-B6B53334A857}"/>
                </a:ext>
              </a:extLst>
            </p:cNvPr>
            <p:cNvSpPr txBox="1"/>
            <p:nvPr/>
          </p:nvSpPr>
          <p:spPr>
            <a:xfrm>
              <a:off x="2543005" y="5377160"/>
              <a:ext cx="2038222" cy="68577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Ground truth joint displacement</a:t>
              </a:r>
            </a:p>
          </p:txBody>
        </p:sp>
        <p:sp>
          <p:nvSpPr>
            <p:cNvPr id="17" name="TextBox 24">
              <a:extLst>
                <a:ext uri="{FF2B5EF4-FFF2-40B4-BE49-F238E27FC236}">
                  <a16:creationId xmlns:a16="http://schemas.microsoft.com/office/drawing/2014/main" id="{A058C931-E379-4103-9F4F-C79BAED7AB9A}"/>
                </a:ext>
              </a:extLst>
            </p:cNvPr>
            <p:cNvSpPr txBox="1"/>
            <p:nvPr/>
          </p:nvSpPr>
          <p:spPr>
            <a:xfrm>
              <a:off x="5430341" y="1999647"/>
              <a:ext cx="1412228" cy="3970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Optical Flow</a:t>
              </a:r>
            </a:p>
          </p:txBody>
        </p:sp>
        <p:sp>
          <p:nvSpPr>
            <p:cNvPr id="18" name="TextBox 25">
              <a:extLst>
                <a:ext uri="{FF2B5EF4-FFF2-40B4-BE49-F238E27FC236}">
                  <a16:creationId xmlns:a16="http://schemas.microsoft.com/office/drawing/2014/main" id="{322E0C9D-E059-4317-BB15-FBC5CF278ADB}"/>
                </a:ext>
              </a:extLst>
            </p:cNvPr>
            <p:cNvSpPr txBox="1"/>
            <p:nvPr/>
          </p:nvSpPr>
          <p:spPr>
            <a:xfrm>
              <a:off x="5638319" y="3672650"/>
              <a:ext cx="918385" cy="68577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err="1"/>
                <a:t>FlowPD</a:t>
              </a:r>
              <a:endParaRPr lang="en-US" sz="1600" dirty="0"/>
            </a:p>
          </p:txBody>
        </p:sp>
        <p:sp>
          <p:nvSpPr>
            <p:cNvPr id="19" name="TextBox 26">
              <a:extLst>
                <a:ext uri="{FF2B5EF4-FFF2-40B4-BE49-F238E27FC236}">
                  <a16:creationId xmlns:a16="http://schemas.microsoft.com/office/drawing/2014/main" id="{2BE1B4B5-1CF9-4E18-958F-A4937FEAA7E8}"/>
                </a:ext>
              </a:extLst>
            </p:cNvPr>
            <p:cNvSpPr txBox="1"/>
            <p:nvPr/>
          </p:nvSpPr>
          <p:spPr>
            <a:xfrm>
              <a:off x="8108002" y="3672650"/>
              <a:ext cx="1302251" cy="3970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err="1"/>
                <a:t>ExplicitPD</a:t>
              </a:r>
              <a:endParaRPr lang="en-US" sz="1600" dirty="0"/>
            </a:p>
          </p:txBody>
        </p:sp>
        <p:sp>
          <p:nvSpPr>
            <p:cNvPr id="20" name="TextBox 27">
              <a:extLst>
                <a:ext uri="{FF2B5EF4-FFF2-40B4-BE49-F238E27FC236}">
                  <a16:creationId xmlns:a16="http://schemas.microsoft.com/office/drawing/2014/main" id="{5383F27A-3F2A-40F3-ADE1-7BDCB52C22C8}"/>
                </a:ext>
              </a:extLst>
            </p:cNvPr>
            <p:cNvSpPr txBox="1"/>
            <p:nvPr/>
          </p:nvSpPr>
          <p:spPr>
            <a:xfrm>
              <a:off x="8108002" y="1993803"/>
              <a:ext cx="1412228" cy="3970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Color Map</a:t>
              </a:r>
            </a:p>
          </p:txBody>
        </p:sp>
        <p:sp>
          <p:nvSpPr>
            <p:cNvPr id="21" name="TextBox 28">
              <a:extLst>
                <a:ext uri="{FF2B5EF4-FFF2-40B4-BE49-F238E27FC236}">
                  <a16:creationId xmlns:a16="http://schemas.microsoft.com/office/drawing/2014/main" id="{BD4DF622-7776-4328-B13A-9A34BCAB3195}"/>
                </a:ext>
              </a:extLst>
            </p:cNvPr>
            <p:cNvSpPr txBox="1"/>
            <p:nvPr/>
          </p:nvSpPr>
          <p:spPr>
            <a:xfrm>
              <a:off x="5363215" y="5351594"/>
              <a:ext cx="1536862" cy="68577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err="1"/>
                <a:t>FlowPD</a:t>
              </a:r>
              <a:r>
                <a:rPr lang="en-US" sz="1600" dirty="0"/>
                <a:t> joint displacement</a:t>
              </a:r>
            </a:p>
          </p:txBody>
        </p:sp>
        <p:sp>
          <p:nvSpPr>
            <p:cNvPr id="22" name="TextBox 29">
              <a:extLst>
                <a:ext uri="{FF2B5EF4-FFF2-40B4-BE49-F238E27FC236}">
                  <a16:creationId xmlns:a16="http://schemas.microsoft.com/office/drawing/2014/main" id="{3318F074-6693-429B-B8E8-9B028F014381}"/>
                </a:ext>
              </a:extLst>
            </p:cNvPr>
            <p:cNvSpPr txBox="1"/>
            <p:nvPr/>
          </p:nvSpPr>
          <p:spPr>
            <a:xfrm>
              <a:off x="7840751" y="5376440"/>
              <a:ext cx="1652750" cy="97452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err="1"/>
                <a:t>ExplicitPD</a:t>
              </a:r>
              <a:r>
                <a:rPr lang="en-US" sz="1600" dirty="0"/>
                <a:t> joint displacement</a:t>
              </a:r>
            </a:p>
          </p:txBody>
        </p:sp>
        <p:cxnSp>
          <p:nvCxnSpPr>
            <p:cNvPr id="23" name="Straight Connector 22">
              <a:extLst>
                <a:ext uri="{FF2B5EF4-FFF2-40B4-BE49-F238E27FC236}">
                  <a16:creationId xmlns:a16="http://schemas.microsoft.com/office/drawing/2014/main" id="{292DEC70-5B3F-4668-8C9B-8CAFF0018FB1}"/>
                </a:ext>
              </a:extLst>
            </p:cNvPr>
            <p:cNvCxnSpPr>
              <a:cxnSpLocks/>
            </p:cNvCxnSpPr>
            <p:nvPr/>
          </p:nvCxnSpPr>
          <p:spPr>
            <a:xfrm>
              <a:off x="3262933" y="4990916"/>
              <a:ext cx="33338" cy="4762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B7F9A18-80FF-4378-A800-770C247FB110}"/>
                </a:ext>
              </a:extLst>
            </p:cNvPr>
            <p:cNvCxnSpPr>
              <a:cxnSpLocks/>
            </p:cNvCxnSpPr>
            <p:nvPr/>
          </p:nvCxnSpPr>
          <p:spPr>
            <a:xfrm flipH="1">
              <a:off x="3242296" y="5038541"/>
              <a:ext cx="53976" cy="2619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7B7A5F-18CE-4832-A6F1-BB121B929538}"/>
                </a:ext>
              </a:extLst>
            </p:cNvPr>
            <p:cNvCxnSpPr>
              <a:cxnSpLocks/>
            </p:cNvCxnSpPr>
            <p:nvPr/>
          </p:nvCxnSpPr>
          <p:spPr>
            <a:xfrm>
              <a:off x="3187528" y="5152842"/>
              <a:ext cx="0" cy="583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A3C424-A23E-47E0-9F65-FD505C38C792}"/>
                </a:ext>
              </a:extLst>
            </p:cNvPr>
            <p:cNvCxnSpPr>
              <a:cxnSpLocks/>
            </p:cNvCxnSpPr>
            <p:nvPr/>
          </p:nvCxnSpPr>
          <p:spPr>
            <a:xfrm flipH="1">
              <a:off x="3130378" y="5211183"/>
              <a:ext cx="57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0575C84-0D77-48B7-8D21-347FA4D540E4}"/>
                </a:ext>
              </a:extLst>
            </p:cNvPr>
            <p:cNvCxnSpPr>
              <a:cxnSpLocks/>
            </p:cNvCxnSpPr>
            <p:nvPr/>
          </p:nvCxnSpPr>
          <p:spPr>
            <a:xfrm>
              <a:off x="5766067" y="5208802"/>
              <a:ext cx="0" cy="583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1862F0C-396E-450D-A84C-FC0096B6A490}"/>
                </a:ext>
              </a:extLst>
            </p:cNvPr>
            <p:cNvCxnSpPr>
              <a:cxnSpLocks/>
            </p:cNvCxnSpPr>
            <p:nvPr/>
          </p:nvCxnSpPr>
          <p:spPr>
            <a:xfrm flipH="1" flipV="1">
              <a:off x="5708122" y="5247498"/>
              <a:ext cx="57945" cy="291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174D8D-300D-42BD-A481-C7DB04916BD0}"/>
                </a:ext>
              </a:extLst>
            </p:cNvPr>
            <p:cNvCxnSpPr>
              <a:cxnSpLocks/>
            </p:cNvCxnSpPr>
            <p:nvPr/>
          </p:nvCxnSpPr>
          <p:spPr>
            <a:xfrm flipH="1">
              <a:off x="5737094" y="5079023"/>
              <a:ext cx="396" cy="6846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024F5CF-8EF9-45E7-9C66-62DEB31F4D32}"/>
                </a:ext>
              </a:extLst>
            </p:cNvPr>
            <p:cNvCxnSpPr>
              <a:cxnSpLocks/>
            </p:cNvCxnSpPr>
            <p:nvPr/>
          </p:nvCxnSpPr>
          <p:spPr>
            <a:xfrm flipH="1" flipV="1">
              <a:off x="5679546" y="5127243"/>
              <a:ext cx="57944" cy="2024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19B1BD-407C-44DF-8F79-BC1F6D96435F}"/>
                </a:ext>
              </a:extLst>
            </p:cNvPr>
            <p:cNvCxnSpPr>
              <a:cxnSpLocks/>
            </p:cNvCxnSpPr>
            <p:nvPr/>
          </p:nvCxnSpPr>
          <p:spPr>
            <a:xfrm>
              <a:off x="8333055" y="5183205"/>
              <a:ext cx="0" cy="583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09CE21-E6B2-4F51-A57A-FDC8890CB437}"/>
                </a:ext>
              </a:extLst>
            </p:cNvPr>
            <p:cNvCxnSpPr>
              <a:cxnSpLocks/>
            </p:cNvCxnSpPr>
            <p:nvPr/>
          </p:nvCxnSpPr>
          <p:spPr>
            <a:xfrm flipH="1">
              <a:off x="8275905" y="5241546"/>
              <a:ext cx="57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FBFEDA-FCA5-45C8-87E6-A6BF634D449A}"/>
                </a:ext>
              </a:extLst>
            </p:cNvPr>
            <p:cNvCxnSpPr>
              <a:cxnSpLocks/>
            </p:cNvCxnSpPr>
            <p:nvPr/>
          </p:nvCxnSpPr>
          <p:spPr>
            <a:xfrm>
              <a:off x="8473036" y="4966511"/>
              <a:ext cx="33338" cy="4762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FF81B3A-BF00-4F80-B8C1-BFE6608983D4}"/>
                </a:ext>
              </a:extLst>
            </p:cNvPr>
            <p:cNvCxnSpPr>
              <a:cxnSpLocks/>
            </p:cNvCxnSpPr>
            <p:nvPr/>
          </p:nvCxnSpPr>
          <p:spPr>
            <a:xfrm flipH="1">
              <a:off x="8452399" y="5014136"/>
              <a:ext cx="53976" cy="2619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EE0C37-94D6-4431-8997-D45E0DAAC52B}"/>
                </a:ext>
              </a:extLst>
            </p:cNvPr>
            <p:cNvCxnSpPr>
              <a:cxnSpLocks/>
            </p:cNvCxnSpPr>
            <p:nvPr/>
          </p:nvCxnSpPr>
          <p:spPr>
            <a:xfrm>
              <a:off x="2262642" y="4074256"/>
              <a:ext cx="76789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BF4DD21-23BC-41E0-9A8A-A9CD66341201}"/>
                </a:ext>
              </a:extLst>
            </p:cNvPr>
            <p:cNvCxnSpPr>
              <a:cxnSpLocks/>
            </p:cNvCxnSpPr>
            <p:nvPr/>
          </p:nvCxnSpPr>
          <p:spPr>
            <a:xfrm>
              <a:off x="4808622" y="768976"/>
              <a:ext cx="0" cy="5164403"/>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3211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6144-5772-449F-A9B2-4068F2FA8F32}"/>
              </a:ext>
            </a:extLst>
          </p:cNvPr>
          <p:cNvSpPr>
            <a:spLocks noGrp="1"/>
          </p:cNvSpPr>
          <p:nvPr>
            <p:ph type="title"/>
          </p:nvPr>
        </p:nvSpPr>
        <p:spPr/>
        <p:txBody>
          <a:bodyPr/>
          <a:lstStyle/>
          <a:p>
            <a:r>
              <a:rPr lang="en-US" dirty="0"/>
              <a:t>Spatiotemporal Joint Relations for Tracking</a:t>
            </a:r>
          </a:p>
        </p:txBody>
      </p:sp>
      <p:sp>
        <p:nvSpPr>
          <p:cNvPr id="3" name="Content Placeholder 2">
            <a:extLst>
              <a:ext uri="{FF2B5EF4-FFF2-40B4-BE49-F238E27FC236}">
                <a16:creationId xmlns:a16="http://schemas.microsoft.com/office/drawing/2014/main" id="{2DDCAF52-68C5-4CD7-A481-0C398E4F846D}"/>
              </a:ext>
            </a:extLst>
          </p:cNvPr>
          <p:cNvSpPr>
            <a:spLocks noGrp="1"/>
          </p:cNvSpPr>
          <p:nvPr>
            <p:ph idx="1"/>
          </p:nvPr>
        </p:nvSpPr>
        <p:spPr/>
        <p:txBody>
          <a:bodyPr/>
          <a:lstStyle/>
          <a:p>
            <a:r>
              <a:rPr lang="en-US" dirty="0"/>
              <a:t>A simple linear optimization problem</a:t>
            </a:r>
          </a:p>
          <a:p>
            <a:endParaRPr lang="en-US" dirty="0"/>
          </a:p>
          <a:p>
            <a:endParaRPr lang="en-US" dirty="0"/>
          </a:p>
          <a:p>
            <a:endParaRPr lang="en-US" dirty="0"/>
          </a:p>
          <a:p>
            <a:endParaRPr lang="en-US" dirty="0"/>
          </a:p>
          <a:p>
            <a:pPr lvl="1"/>
            <a:r>
              <a:rPr lang="en-US" dirty="0"/>
              <a:t>linear least squares</a:t>
            </a:r>
          </a:p>
          <a:p>
            <a:pPr lvl="1"/>
            <a:r>
              <a:rPr lang="en-US" dirty="0"/>
              <a:t>(N+2)*K*T constraints, K*T unknowns</a:t>
            </a:r>
          </a:p>
          <a:p>
            <a:pPr lvl="1"/>
            <a:r>
              <a:rPr lang="en-US" dirty="0"/>
              <a:t>closed-form solution</a:t>
            </a:r>
          </a:p>
        </p:txBody>
      </p:sp>
      <p:pic>
        <p:nvPicPr>
          <p:cNvPr id="5" name="Picture 4">
            <a:extLst>
              <a:ext uri="{FF2B5EF4-FFF2-40B4-BE49-F238E27FC236}">
                <a16:creationId xmlns:a16="http://schemas.microsoft.com/office/drawing/2014/main" id="{1D16C4AE-807A-44F0-8FCD-EFDAF07CDFDA}"/>
              </a:ext>
            </a:extLst>
          </p:cNvPr>
          <p:cNvPicPr>
            <a:picLocks noChangeAspect="1"/>
          </p:cNvPicPr>
          <p:nvPr/>
        </p:nvPicPr>
        <p:blipFill>
          <a:blip r:embed="rId2"/>
          <a:stretch>
            <a:fillRect/>
          </a:stretch>
        </p:blipFill>
        <p:spPr>
          <a:xfrm>
            <a:off x="1091682" y="2554414"/>
            <a:ext cx="5393094" cy="1394462"/>
          </a:xfrm>
          <a:prstGeom prst="rect">
            <a:avLst/>
          </a:prstGeom>
        </p:spPr>
      </p:pic>
    </p:spTree>
    <p:extLst>
      <p:ext uri="{BB962C8B-B14F-4D97-AF65-F5344CB8AC3E}">
        <p14:creationId xmlns:p14="http://schemas.microsoft.com/office/powerpoint/2010/main" val="2448734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CE65-A8F8-48B3-A2E5-BCF83575F554}"/>
              </a:ext>
            </a:extLst>
          </p:cNvPr>
          <p:cNvSpPr>
            <a:spLocks noGrp="1"/>
          </p:cNvSpPr>
          <p:nvPr>
            <p:ph type="title"/>
          </p:nvPr>
        </p:nvSpPr>
        <p:spPr/>
        <p:txBody>
          <a:bodyPr/>
          <a:lstStyle/>
          <a:p>
            <a:r>
              <a:rPr lang="en-US" altLang="zh-CN" dirty="0"/>
              <a:t>Ablation</a:t>
            </a:r>
            <a:endParaRPr lang="en-US" dirty="0"/>
          </a:p>
        </p:txBody>
      </p:sp>
      <p:sp>
        <p:nvSpPr>
          <p:cNvPr id="3" name="Content Placeholder 2">
            <a:extLst>
              <a:ext uri="{FF2B5EF4-FFF2-40B4-BE49-F238E27FC236}">
                <a16:creationId xmlns:a16="http://schemas.microsoft.com/office/drawing/2014/main" id="{72F74136-4D54-4DCB-B583-227F8508100A}"/>
              </a:ext>
            </a:extLst>
          </p:cNvPr>
          <p:cNvSpPr>
            <a:spLocks noGrp="1"/>
          </p:cNvSpPr>
          <p:nvPr>
            <p:ph idx="1"/>
          </p:nvPr>
        </p:nvSpPr>
        <p:spPr>
          <a:xfrm>
            <a:off x="838200" y="1825625"/>
            <a:ext cx="4203442" cy="4351338"/>
          </a:xfrm>
        </p:spPr>
        <p:txBody>
          <a:bodyPr/>
          <a:lstStyle/>
          <a:p>
            <a:r>
              <a:rPr lang="en-US" altLang="en-US" dirty="0">
                <a:latin typeface="Arial" panose="020B0604020202020204" pitchFamily="34" charset="0"/>
                <a:cs typeface="Arial" panose="020B0604020202020204" pitchFamily="34" charset="0"/>
              </a:rPr>
              <a:t>Per-pixel regression with attention is superior to fully connected regression.</a:t>
            </a:r>
          </a:p>
          <a:p>
            <a:endParaRPr lang="en-US" dirty="0"/>
          </a:p>
        </p:txBody>
      </p:sp>
      <p:pic>
        <p:nvPicPr>
          <p:cNvPr id="5" name="Picture 4">
            <a:extLst>
              <a:ext uri="{FF2B5EF4-FFF2-40B4-BE49-F238E27FC236}">
                <a16:creationId xmlns:a16="http://schemas.microsoft.com/office/drawing/2014/main" id="{F6E323E8-1012-45D0-89B3-6333D963A046}"/>
              </a:ext>
            </a:extLst>
          </p:cNvPr>
          <p:cNvPicPr>
            <a:picLocks noChangeAspect="1"/>
          </p:cNvPicPr>
          <p:nvPr/>
        </p:nvPicPr>
        <p:blipFill>
          <a:blip r:embed="rId2"/>
          <a:stretch>
            <a:fillRect/>
          </a:stretch>
        </p:blipFill>
        <p:spPr>
          <a:xfrm>
            <a:off x="5041642" y="1871662"/>
            <a:ext cx="6886904" cy="4621213"/>
          </a:xfrm>
          <a:prstGeom prst="rect">
            <a:avLst/>
          </a:prstGeom>
        </p:spPr>
      </p:pic>
      <p:pic>
        <p:nvPicPr>
          <p:cNvPr id="6" name="Picture 23">
            <a:extLst>
              <a:ext uri="{FF2B5EF4-FFF2-40B4-BE49-F238E27FC236}">
                <a16:creationId xmlns:a16="http://schemas.microsoft.com/office/drawing/2014/main" id="{36EA232D-71BF-4B01-973A-C3755A97E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58" y="4102100"/>
            <a:ext cx="4280224"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133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CE65-A8F8-48B3-A2E5-BCF83575F554}"/>
              </a:ext>
            </a:extLst>
          </p:cNvPr>
          <p:cNvSpPr>
            <a:spLocks noGrp="1"/>
          </p:cNvSpPr>
          <p:nvPr>
            <p:ph type="title"/>
          </p:nvPr>
        </p:nvSpPr>
        <p:spPr/>
        <p:txBody>
          <a:bodyPr/>
          <a:lstStyle/>
          <a:p>
            <a:r>
              <a:rPr lang="en-US" altLang="zh-CN" dirty="0"/>
              <a:t>Ablation</a:t>
            </a:r>
            <a:endParaRPr lang="en-US" dirty="0"/>
          </a:p>
        </p:txBody>
      </p:sp>
      <p:sp>
        <p:nvSpPr>
          <p:cNvPr id="3" name="Content Placeholder 2">
            <a:extLst>
              <a:ext uri="{FF2B5EF4-FFF2-40B4-BE49-F238E27FC236}">
                <a16:creationId xmlns:a16="http://schemas.microsoft.com/office/drawing/2014/main" id="{72F74136-4D54-4DCB-B583-227F8508100A}"/>
              </a:ext>
            </a:extLst>
          </p:cNvPr>
          <p:cNvSpPr>
            <a:spLocks noGrp="1"/>
          </p:cNvSpPr>
          <p:nvPr>
            <p:ph idx="1"/>
          </p:nvPr>
        </p:nvSpPr>
        <p:spPr>
          <a:xfrm>
            <a:off x="838200" y="1825625"/>
            <a:ext cx="4414935" cy="4351338"/>
          </a:xfrm>
        </p:spPr>
        <p:txBody>
          <a:bodyPr/>
          <a:lstStyle/>
          <a:p>
            <a:r>
              <a:rPr lang="en-US" altLang="en-US" dirty="0">
                <a:latin typeface="Arial" panose="020B0604020202020204" pitchFamily="34" charset="0"/>
                <a:cs typeface="Arial" panose="020B0604020202020204" pitchFamily="34" charset="0"/>
              </a:rPr>
              <a:t>Explicitly learned temporal joint relation is superior to optical flow.</a:t>
            </a:r>
            <a:endParaRPr lang="en-US" dirty="0"/>
          </a:p>
        </p:txBody>
      </p:sp>
      <p:pic>
        <p:nvPicPr>
          <p:cNvPr id="4" name="Picture 3">
            <a:extLst>
              <a:ext uri="{FF2B5EF4-FFF2-40B4-BE49-F238E27FC236}">
                <a16:creationId xmlns:a16="http://schemas.microsoft.com/office/drawing/2014/main" id="{C6EFA32D-2E6B-4F3A-B29D-3A1B89A88316}"/>
              </a:ext>
            </a:extLst>
          </p:cNvPr>
          <p:cNvPicPr>
            <a:picLocks noChangeAspect="1"/>
          </p:cNvPicPr>
          <p:nvPr/>
        </p:nvPicPr>
        <p:blipFill>
          <a:blip r:embed="rId2"/>
          <a:stretch>
            <a:fillRect/>
          </a:stretch>
        </p:blipFill>
        <p:spPr>
          <a:xfrm>
            <a:off x="5498276" y="1529168"/>
            <a:ext cx="6121376" cy="4963707"/>
          </a:xfrm>
          <a:prstGeom prst="rect">
            <a:avLst/>
          </a:prstGeom>
        </p:spPr>
      </p:pic>
    </p:spTree>
    <p:extLst>
      <p:ext uri="{BB962C8B-B14F-4D97-AF65-F5344CB8AC3E}">
        <p14:creationId xmlns:p14="http://schemas.microsoft.com/office/powerpoint/2010/main" val="1477335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CE65-A8F8-48B3-A2E5-BCF83575F554}"/>
              </a:ext>
            </a:extLst>
          </p:cNvPr>
          <p:cNvSpPr>
            <a:spLocks noGrp="1"/>
          </p:cNvSpPr>
          <p:nvPr>
            <p:ph type="title"/>
          </p:nvPr>
        </p:nvSpPr>
        <p:spPr/>
        <p:txBody>
          <a:bodyPr/>
          <a:lstStyle/>
          <a:p>
            <a:r>
              <a:rPr lang="en-US" altLang="zh-CN" dirty="0"/>
              <a:t>Ablation</a:t>
            </a:r>
            <a:endParaRPr lang="en-US" dirty="0"/>
          </a:p>
        </p:txBody>
      </p:sp>
      <p:sp>
        <p:nvSpPr>
          <p:cNvPr id="3" name="Content Placeholder 2">
            <a:extLst>
              <a:ext uri="{FF2B5EF4-FFF2-40B4-BE49-F238E27FC236}">
                <a16:creationId xmlns:a16="http://schemas.microsoft.com/office/drawing/2014/main" id="{72F74136-4D54-4DCB-B583-227F8508100A}"/>
              </a:ext>
            </a:extLst>
          </p:cNvPr>
          <p:cNvSpPr>
            <a:spLocks noGrp="1"/>
          </p:cNvSpPr>
          <p:nvPr>
            <p:ph idx="1"/>
          </p:nvPr>
        </p:nvSpPr>
        <p:spPr>
          <a:xfrm>
            <a:off x="838200" y="1825625"/>
            <a:ext cx="4414935" cy="4351338"/>
          </a:xfrm>
        </p:spPr>
        <p:txBody>
          <a:bodyPr/>
          <a:lstStyle/>
          <a:p>
            <a:r>
              <a:rPr lang="en-US" altLang="en-US" dirty="0">
                <a:latin typeface="Arial" panose="020B0604020202020204" pitchFamily="34" charset="0"/>
                <a:cs typeface="Arial" panose="020B0604020202020204" pitchFamily="34" charset="0"/>
              </a:rPr>
              <a:t>Spatiotemporal joint relations for tracking is effective.</a:t>
            </a:r>
            <a:endParaRPr lang="en-US" dirty="0"/>
          </a:p>
        </p:txBody>
      </p:sp>
      <p:pic>
        <p:nvPicPr>
          <p:cNvPr id="5" name="Picture 29">
            <a:extLst>
              <a:ext uri="{FF2B5EF4-FFF2-40B4-BE49-F238E27FC236}">
                <a16:creationId xmlns:a16="http://schemas.microsoft.com/office/drawing/2014/main" id="{663F364A-4187-4719-9628-8836E63DC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060" y="2070894"/>
            <a:ext cx="6702293"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131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86D9-0AC3-4D2F-AFCA-66AEAA093E7B}"/>
              </a:ext>
            </a:extLst>
          </p:cNvPr>
          <p:cNvSpPr>
            <a:spLocks noGrp="1"/>
          </p:cNvSpPr>
          <p:nvPr>
            <p:ph type="title"/>
          </p:nvPr>
        </p:nvSpPr>
        <p:spPr/>
        <p:txBody>
          <a:bodyPr/>
          <a:lstStyle/>
          <a:p>
            <a:r>
              <a:rPr lang="en-US" dirty="0"/>
              <a:t>Comparison with state of the art</a:t>
            </a:r>
          </a:p>
        </p:txBody>
      </p:sp>
      <p:pic>
        <p:nvPicPr>
          <p:cNvPr id="4" name="Picture 27">
            <a:extLst>
              <a:ext uri="{FF2B5EF4-FFF2-40B4-BE49-F238E27FC236}">
                <a16:creationId xmlns:a16="http://schemas.microsoft.com/office/drawing/2014/main" id="{F73C54E8-8455-4D8B-BF63-BB40E4BD8C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705432"/>
            <a:ext cx="10515600" cy="259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90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BE09-5520-4FE6-8AE4-9C9D064267DC}"/>
              </a:ext>
            </a:extLst>
          </p:cNvPr>
          <p:cNvSpPr>
            <a:spLocks noGrp="1"/>
          </p:cNvSpPr>
          <p:nvPr>
            <p:ph type="title"/>
          </p:nvPr>
        </p:nvSpPr>
        <p:spPr/>
        <p:txBody>
          <a:bodyPr/>
          <a:lstStyle/>
          <a:p>
            <a:r>
              <a:rPr lang="en-US" dirty="0"/>
              <a:t>Results on MSRA Hand 2015</a:t>
            </a:r>
          </a:p>
        </p:txBody>
      </p:sp>
      <p:pic>
        <p:nvPicPr>
          <p:cNvPr id="5" name="Content Placeholder 4">
            <a:extLst>
              <a:ext uri="{FF2B5EF4-FFF2-40B4-BE49-F238E27FC236}">
                <a16:creationId xmlns:a16="http://schemas.microsoft.com/office/drawing/2014/main" id="{3A1F3DF1-783A-4690-8E02-063DAD6E2F28}"/>
              </a:ext>
            </a:extLst>
          </p:cNvPr>
          <p:cNvPicPr>
            <a:picLocks noGrp="1" noChangeAspect="1"/>
          </p:cNvPicPr>
          <p:nvPr>
            <p:ph idx="1"/>
          </p:nvPr>
        </p:nvPicPr>
        <p:blipFill>
          <a:blip r:embed="rId2"/>
          <a:stretch>
            <a:fillRect/>
          </a:stretch>
        </p:blipFill>
        <p:spPr>
          <a:xfrm>
            <a:off x="1031754" y="1800225"/>
            <a:ext cx="5683491" cy="4351338"/>
          </a:xfrm>
          <a:prstGeom prst="rect">
            <a:avLst/>
          </a:prstGeom>
        </p:spPr>
      </p:pic>
      <p:grpSp>
        <p:nvGrpSpPr>
          <p:cNvPr id="6" name="Group 5">
            <a:extLst>
              <a:ext uri="{FF2B5EF4-FFF2-40B4-BE49-F238E27FC236}">
                <a16:creationId xmlns:a16="http://schemas.microsoft.com/office/drawing/2014/main" id="{CA8943C4-7A62-45BD-B859-2AECC89573FE}"/>
              </a:ext>
            </a:extLst>
          </p:cNvPr>
          <p:cNvGrpSpPr>
            <a:grpSpLocks noChangeAspect="1"/>
          </p:cNvGrpSpPr>
          <p:nvPr/>
        </p:nvGrpSpPr>
        <p:grpSpPr>
          <a:xfrm>
            <a:off x="7231263" y="2479552"/>
            <a:ext cx="4481837" cy="3006970"/>
            <a:chOff x="7637664" y="2352430"/>
            <a:chExt cx="3629764" cy="2435294"/>
          </a:xfrm>
        </p:grpSpPr>
        <p:pic>
          <p:nvPicPr>
            <p:cNvPr id="3" name="Picture 2">
              <a:extLst>
                <a:ext uri="{FF2B5EF4-FFF2-40B4-BE49-F238E27FC236}">
                  <a16:creationId xmlns:a16="http://schemas.microsoft.com/office/drawing/2014/main" id="{4A0DE2A9-AC72-4714-A7C8-E83881E17748}"/>
                </a:ext>
              </a:extLst>
            </p:cNvPr>
            <p:cNvPicPr>
              <a:picLocks noChangeAspect="1"/>
            </p:cNvPicPr>
            <p:nvPr/>
          </p:nvPicPr>
          <p:blipFill>
            <a:blip r:embed="rId3"/>
            <a:stretch>
              <a:fillRect/>
            </a:stretch>
          </p:blipFill>
          <p:spPr>
            <a:xfrm>
              <a:off x="7637664" y="2352430"/>
              <a:ext cx="3629764" cy="1076570"/>
            </a:xfrm>
            <a:prstGeom prst="rect">
              <a:avLst/>
            </a:prstGeom>
          </p:spPr>
        </p:pic>
        <p:pic>
          <p:nvPicPr>
            <p:cNvPr id="4" name="Picture 3">
              <a:extLst>
                <a:ext uri="{FF2B5EF4-FFF2-40B4-BE49-F238E27FC236}">
                  <a16:creationId xmlns:a16="http://schemas.microsoft.com/office/drawing/2014/main" id="{55DBBAE7-861E-46AE-9C41-376471B72600}"/>
                </a:ext>
              </a:extLst>
            </p:cNvPr>
            <p:cNvPicPr>
              <a:picLocks noChangeAspect="1"/>
            </p:cNvPicPr>
            <p:nvPr/>
          </p:nvPicPr>
          <p:blipFill>
            <a:blip r:embed="rId4"/>
            <a:stretch>
              <a:fillRect/>
            </a:stretch>
          </p:blipFill>
          <p:spPr>
            <a:xfrm>
              <a:off x="7637664" y="3798396"/>
              <a:ext cx="3629764" cy="989328"/>
            </a:xfrm>
            <a:prstGeom prst="rect">
              <a:avLst/>
            </a:prstGeom>
          </p:spPr>
        </p:pic>
      </p:grpSp>
    </p:spTree>
    <p:extLst>
      <p:ext uri="{BB962C8B-B14F-4D97-AF65-F5344CB8AC3E}">
        <p14:creationId xmlns:p14="http://schemas.microsoft.com/office/powerpoint/2010/main" val="1552863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BE09-5520-4FE6-8AE4-9C9D064267DC}"/>
              </a:ext>
            </a:extLst>
          </p:cNvPr>
          <p:cNvSpPr>
            <a:spLocks noGrp="1"/>
          </p:cNvSpPr>
          <p:nvPr>
            <p:ph type="title"/>
          </p:nvPr>
        </p:nvSpPr>
        <p:spPr/>
        <p:txBody>
          <a:bodyPr/>
          <a:lstStyle/>
          <a:p>
            <a:r>
              <a:rPr lang="en-US" dirty="0"/>
              <a:t>Results on MSRA Hand 2015</a:t>
            </a:r>
          </a:p>
        </p:txBody>
      </p:sp>
      <p:pic>
        <p:nvPicPr>
          <p:cNvPr id="4" name="Picture 26">
            <a:extLst>
              <a:ext uri="{FF2B5EF4-FFF2-40B4-BE49-F238E27FC236}">
                <a16:creationId xmlns:a16="http://schemas.microsoft.com/office/drawing/2014/main" id="{9F2BDE8F-4CD3-459D-91D5-F5E4928923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364" y="2610832"/>
            <a:ext cx="6070617" cy="25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8">
            <a:extLst>
              <a:ext uri="{FF2B5EF4-FFF2-40B4-BE49-F238E27FC236}">
                <a16:creationId xmlns:a16="http://schemas.microsoft.com/office/drawing/2014/main" id="{ECE26EA6-2984-4C2B-B35E-D9C42EB0D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160" y="1949147"/>
            <a:ext cx="4860925"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102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B83A-5B95-4119-BA18-6E2D2294E1A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A6F4C5E-BACD-4288-B8D9-A33C9F6A3837}"/>
              </a:ext>
            </a:extLst>
          </p:cNvPr>
          <p:cNvSpPr>
            <a:spLocks noGrp="1"/>
          </p:cNvSpPr>
          <p:nvPr>
            <p:ph idx="1"/>
          </p:nvPr>
        </p:nvSpPr>
        <p:spPr/>
        <p:txBody>
          <a:bodyPr>
            <a:normAutofit fontScale="92500" lnSpcReduction="10000"/>
          </a:bodyPr>
          <a:lstStyle/>
          <a:p>
            <a:r>
              <a:rPr lang="en-US" dirty="0"/>
              <a:t>Generality</a:t>
            </a:r>
          </a:p>
          <a:p>
            <a:pPr lvl="1"/>
            <a:r>
              <a:rPr lang="en-US" dirty="0"/>
              <a:t>This approach can be employed for various pose tracking applications (body/hand, 2D/3D, with/without an object) and with different input modalities (RGB/depth). In our experiments, the system is demonstrated on 3D human body pose tracking in RGB video, 3D hand gesture tracking from depth sequences, and 3D hand pose tracking in RGB video.</a:t>
            </a:r>
          </a:p>
          <a:p>
            <a:r>
              <a:rPr lang="en-US" dirty="0"/>
              <a:t>Flexibility</a:t>
            </a:r>
          </a:p>
          <a:p>
            <a:pPr lvl="1"/>
            <a:r>
              <a:rPr lang="en-US" dirty="0"/>
              <a:t>The learned spatiotemporal relations are complementary not only to heatmap-based pose estimation, but also to other approaches such as local model fitting. Its speed-accuracy tradeoff is also controllable.</a:t>
            </a:r>
          </a:p>
          <a:p>
            <a:r>
              <a:rPr lang="en-US" dirty="0"/>
              <a:t>High performance</a:t>
            </a:r>
          </a:p>
          <a:p>
            <a:pPr lvl="1"/>
            <a:r>
              <a:rPr lang="en-US" dirty="0"/>
              <a:t>State-of-the-art results are obtained on standard benchmarks for the aforementioned pose tracking applications, as shown in our experiments. </a:t>
            </a:r>
          </a:p>
        </p:txBody>
      </p:sp>
    </p:spTree>
    <p:extLst>
      <p:ext uri="{BB962C8B-B14F-4D97-AF65-F5344CB8AC3E}">
        <p14:creationId xmlns:p14="http://schemas.microsoft.com/office/powerpoint/2010/main" val="3621284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561D-A732-491A-A2F5-6A6617B78376}"/>
              </a:ext>
            </a:extLst>
          </p:cNvPr>
          <p:cNvSpPr>
            <a:spLocks noGrp="1"/>
          </p:cNvSpPr>
          <p:nvPr>
            <p:ph type="title"/>
          </p:nvPr>
        </p:nvSpPr>
        <p:spPr>
          <a:xfrm>
            <a:off x="5205412" y="2766218"/>
            <a:ext cx="1781175" cy="1325563"/>
          </a:xfrm>
        </p:spPr>
        <p:txBody>
          <a:bodyPr/>
          <a:lstStyle/>
          <a:p>
            <a:r>
              <a:rPr lang="en-US" altLang="zh-CN" dirty="0"/>
              <a:t>Thanks</a:t>
            </a:r>
            <a:endParaRPr lang="en-US" dirty="0"/>
          </a:p>
        </p:txBody>
      </p:sp>
    </p:spTree>
    <p:extLst>
      <p:ext uri="{BB962C8B-B14F-4D97-AF65-F5344CB8AC3E}">
        <p14:creationId xmlns:p14="http://schemas.microsoft.com/office/powerpoint/2010/main" val="128464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Tree>
    <p:extLst>
      <p:ext uri="{BB962C8B-B14F-4D97-AF65-F5344CB8AC3E}">
        <p14:creationId xmlns:p14="http://schemas.microsoft.com/office/powerpoint/2010/main" val="288643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4" name="Text Placeholder 2">
            <a:extLst>
              <a:ext uri="{FF2B5EF4-FFF2-40B4-BE49-F238E27FC236}">
                <a16:creationId xmlns:a16="http://schemas.microsoft.com/office/drawing/2014/main" id="{F78EB36E-7D98-4696-8D0C-BF907CBD2D7E}"/>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6" name="Text Placeholder 4">
            <a:extLst>
              <a:ext uri="{FF2B5EF4-FFF2-40B4-BE49-F238E27FC236}">
                <a16:creationId xmlns:a16="http://schemas.microsoft.com/office/drawing/2014/main" id="{A0BA24BB-6CFF-40E9-A1D5-84CAFBFCDE16}"/>
              </a:ext>
            </a:extLst>
          </p:cNvPr>
          <p:cNvSpPr>
            <a:spLocks noGrp="1"/>
          </p:cNvSpPr>
          <p:nvPr/>
        </p:nvSpPr>
        <p:spPr>
          <a:xfrm>
            <a:off x="6170612" y="206678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Temporal Information</a:t>
            </a:r>
          </a:p>
        </p:txBody>
      </p:sp>
    </p:spTree>
    <p:extLst>
      <p:ext uri="{BB962C8B-B14F-4D97-AF65-F5344CB8AC3E}">
        <p14:creationId xmlns:p14="http://schemas.microsoft.com/office/powerpoint/2010/main" val="77163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4" name="Text Placeholder 2">
            <a:extLst>
              <a:ext uri="{FF2B5EF4-FFF2-40B4-BE49-F238E27FC236}">
                <a16:creationId xmlns:a16="http://schemas.microsoft.com/office/drawing/2014/main" id="{F78EB36E-7D98-4696-8D0C-BF907CBD2D7E}"/>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5" name="Content Placeholder 3">
            <a:extLst>
              <a:ext uri="{FF2B5EF4-FFF2-40B4-BE49-F238E27FC236}">
                <a16:creationId xmlns:a16="http://schemas.microsoft.com/office/drawing/2014/main" id="{075640A1-5EC3-4DFD-95BC-4B167775D13C}"/>
              </a:ext>
            </a:extLst>
          </p:cNvPr>
          <p:cNvSpPr>
            <a:spLocks noGrp="1"/>
          </p:cNvSpPr>
          <p:nvPr/>
        </p:nvSpPr>
        <p:spPr>
          <a:xfrm>
            <a:off x="838200" y="2890694"/>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Pictorial Structures</a:t>
            </a:r>
          </a:p>
          <a:p>
            <a:endParaRPr lang="en-US" sz="2400" dirty="0"/>
          </a:p>
        </p:txBody>
      </p:sp>
      <p:pic>
        <p:nvPicPr>
          <p:cNvPr id="18" name="Picture 17">
            <a:extLst>
              <a:ext uri="{FF2B5EF4-FFF2-40B4-BE49-F238E27FC236}">
                <a16:creationId xmlns:a16="http://schemas.microsoft.com/office/drawing/2014/main" id="{1D1AD2F7-E41A-4B33-BAF5-6ED6DF35A12E}"/>
              </a:ext>
            </a:extLst>
          </p:cNvPr>
          <p:cNvPicPr>
            <a:picLocks noChangeAspect="1"/>
          </p:cNvPicPr>
          <p:nvPr/>
        </p:nvPicPr>
        <p:blipFill>
          <a:blip r:embed="rId3"/>
          <a:stretch>
            <a:fillRect/>
          </a:stretch>
        </p:blipFill>
        <p:spPr>
          <a:xfrm>
            <a:off x="4835708" y="3781960"/>
            <a:ext cx="6659981" cy="1149209"/>
          </a:xfrm>
          <a:prstGeom prst="rect">
            <a:avLst/>
          </a:prstGeom>
        </p:spPr>
      </p:pic>
      <p:sp>
        <p:nvSpPr>
          <p:cNvPr id="7" name="Rectangle 6">
            <a:extLst>
              <a:ext uri="{FF2B5EF4-FFF2-40B4-BE49-F238E27FC236}">
                <a16:creationId xmlns:a16="http://schemas.microsoft.com/office/drawing/2014/main" id="{4BF00FC0-197F-4703-B726-E4B38D06176E}"/>
              </a:ext>
            </a:extLst>
          </p:cNvPr>
          <p:cNvSpPr/>
          <p:nvPr/>
        </p:nvSpPr>
        <p:spPr>
          <a:xfrm>
            <a:off x="4693819" y="6364654"/>
            <a:ext cx="7406215" cy="276999"/>
          </a:xfrm>
          <a:prstGeom prst="rect">
            <a:avLst/>
          </a:prstGeom>
        </p:spPr>
        <p:txBody>
          <a:bodyPr wrap="square">
            <a:spAutoFit/>
          </a:bodyPr>
          <a:lstStyle/>
          <a:p>
            <a:r>
              <a:rPr lang="en-US" sz="1200" dirty="0"/>
              <a:t>[1] P. F. </a:t>
            </a:r>
            <a:r>
              <a:rPr lang="en-US" sz="1200" dirty="0" err="1"/>
              <a:t>Felzenszwalb</a:t>
            </a:r>
            <a:r>
              <a:rPr lang="en-US" sz="1200" dirty="0"/>
              <a:t> and D. P. </a:t>
            </a:r>
            <a:r>
              <a:rPr lang="en-US" sz="1200" dirty="0" err="1"/>
              <a:t>Huttenlocher</a:t>
            </a:r>
            <a:r>
              <a:rPr lang="en-US" sz="1200" dirty="0"/>
              <a:t>. Pictorial structures for object recognition. IJCV2005</a:t>
            </a:r>
          </a:p>
        </p:txBody>
      </p:sp>
    </p:spTree>
    <p:extLst>
      <p:ext uri="{BB962C8B-B14F-4D97-AF65-F5344CB8AC3E}">
        <p14:creationId xmlns:p14="http://schemas.microsoft.com/office/powerpoint/2010/main" val="151020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4" name="Text Placeholder 2">
            <a:extLst>
              <a:ext uri="{FF2B5EF4-FFF2-40B4-BE49-F238E27FC236}">
                <a16:creationId xmlns:a16="http://schemas.microsoft.com/office/drawing/2014/main" id="{F78EB36E-7D98-4696-8D0C-BF907CBD2D7E}"/>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5" name="Content Placeholder 3">
            <a:extLst>
              <a:ext uri="{FF2B5EF4-FFF2-40B4-BE49-F238E27FC236}">
                <a16:creationId xmlns:a16="http://schemas.microsoft.com/office/drawing/2014/main" id="{075640A1-5EC3-4DFD-95BC-4B167775D13C}"/>
              </a:ext>
            </a:extLst>
          </p:cNvPr>
          <p:cNvSpPr>
            <a:spLocks noGrp="1"/>
          </p:cNvSpPr>
          <p:nvPr/>
        </p:nvSpPr>
        <p:spPr>
          <a:xfrm>
            <a:off x="838200" y="2890694"/>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Pictorial Structures</a:t>
            </a:r>
          </a:p>
          <a:p>
            <a:r>
              <a:rPr lang="en-US" sz="2400" b="1" dirty="0"/>
              <a:t>Message Passing</a:t>
            </a:r>
          </a:p>
        </p:txBody>
      </p:sp>
      <p:pic>
        <p:nvPicPr>
          <p:cNvPr id="10" name="Picture 9">
            <a:extLst>
              <a:ext uri="{FF2B5EF4-FFF2-40B4-BE49-F238E27FC236}">
                <a16:creationId xmlns:a16="http://schemas.microsoft.com/office/drawing/2014/main" id="{CB68DF94-4C81-4578-8C0B-29F51F00C9C7}"/>
              </a:ext>
            </a:extLst>
          </p:cNvPr>
          <p:cNvPicPr>
            <a:picLocks noChangeAspect="1"/>
          </p:cNvPicPr>
          <p:nvPr/>
        </p:nvPicPr>
        <p:blipFill>
          <a:blip r:embed="rId2"/>
          <a:stretch>
            <a:fillRect/>
          </a:stretch>
        </p:blipFill>
        <p:spPr>
          <a:xfrm>
            <a:off x="4855779" y="3258814"/>
            <a:ext cx="6971712" cy="2294658"/>
          </a:xfrm>
          <a:prstGeom prst="rect">
            <a:avLst/>
          </a:prstGeom>
        </p:spPr>
      </p:pic>
      <p:sp>
        <p:nvSpPr>
          <p:cNvPr id="11" name="Rectangle 10">
            <a:extLst>
              <a:ext uri="{FF2B5EF4-FFF2-40B4-BE49-F238E27FC236}">
                <a16:creationId xmlns:a16="http://schemas.microsoft.com/office/drawing/2014/main" id="{0E0A1CD9-FE68-446A-8E3C-C90ED7A3C80C}"/>
              </a:ext>
            </a:extLst>
          </p:cNvPr>
          <p:cNvSpPr/>
          <p:nvPr/>
        </p:nvSpPr>
        <p:spPr>
          <a:xfrm>
            <a:off x="4693819" y="6364654"/>
            <a:ext cx="7406215" cy="461665"/>
          </a:xfrm>
          <a:prstGeom prst="rect">
            <a:avLst/>
          </a:prstGeom>
        </p:spPr>
        <p:txBody>
          <a:bodyPr wrap="square">
            <a:spAutoFit/>
          </a:bodyPr>
          <a:lstStyle/>
          <a:p>
            <a:r>
              <a:rPr lang="en-US" sz="1200" dirty="0"/>
              <a:t>[2] J. J. </a:t>
            </a:r>
            <a:r>
              <a:rPr lang="en-US" sz="1200" dirty="0" err="1"/>
              <a:t>Tompson</a:t>
            </a:r>
            <a:r>
              <a:rPr lang="en-US" sz="1200" dirty="0"/>
              <a:t>, A. Jain, Y. </a:t>
            </a:r>
            <a:r>
              <a:rPr lang="en-US" sz="1200" dirty="0" err="1"/>
              <a:t>LeCun</a:t>
            </a:r>
            <a:r>
              <a:rPr lang="en-US" sz="1200" dirty="0"/>
              <a:t>, and C. </a:t>
            </a:r>
            <a:r>
              <a:rPr lang="en-US" sz="1200" dirty="0" err="1"/>
              <a:t>Bregler</a:t>
            </a:r>
            <a:r>
              <a:rPr lang="en-US" sz="1200" dirty="0"/>
              <a:t>. Joint training of a convolutional network and a graphical model for human pose estimation, NIPS2014</a:t>
            </a:r>
          </a:p>
        </p:txBody>
      </p:sp>
    </p:spTree>
    <p:extLst>
      <p:ext uri="{BB962C8B-B14F-4D97-AF65-F5344CB8AC3E}">
        <p14:creationId xmlns:p14="http://schemas.microsoft.com/office/powerpoint/2010/main" val="4533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4" name="Text Placeholder 2">
            <a:extLst>
              <a:ext uri="{FF2B5EF4-FFF2-40B4-BE49-F238E27FC236}">
                <a16:creationId xmlns:a16="http://schemas.microsoft.com/office/drawing/2014/main" id="{F78EB36E-7D98-4696-8D0C-BF907CBD2D7E}"/>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5" name="Content Placeholder 3">
            <a:extLst>
              <a:ext uri="{FF2B5EF4-FFF2-40B4-BE49-F238E27FC236}">
                <a16:creationId xmlns:a16="http://schemas.microsoft.com/office/drawing/2014/main" id="{075640A1-5EC3-4DFD-95BC-4B167775D13C}"/>
              </a:ext>
            </a:extLst>
          </p:cNvPr>
          <p:cNvSpPr>
            <a:spLocks noGrp="1"/>
          </p:cNvSpPr>
          <p:nvPr/>
        </p:nvSpPr>
        <p:spPr>
          <a:xfrm>
            <a:off x="838200" y="2890694"/>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Pictorial Structures</a:t>
            </a:r>
          </a:p>
          <a:p>
            <a:r>
              <a:rPr lang="en-US" sz="2400" b="1" dirty="0"/>
              <a:t>Message Passing</a:t>
            </a:r>
          </a:p>
        </p:txBody>
      </p:sp>
      <p:pic>
        <p:nvPicPr>
          <p:cNvPr id="9" name="Picture 8">
            <a:extLst>
              <a:ext uri="{FF2B5EF4-FFF2-40B4-BE49-F238E27FC236}">
                <a16:creationId xmlns:a16="http://schemas.microsoft.com/office/drawing/2014/main" id="{4571F2C1-79D8-4F95-8865-012A52A5FB71}"/>
              </a:ext>
            </a:extLst>
          </p:cNvPr>
          <p:cNvPicPr>
            <a:picLocks noChangeAspect="1"/>
          </p:cNvPicPr>
          <p:nvPr/>
        </p:nvPicPr>
        <p:blipFill>
          <a:blip r:embed="rId2"/>
          <a:stretch>
            <a:fillRect/>
          </a:stretch>
        </p:blipFill>
        <p:spPr>
          <a:xfrm>
            <a:off x="5247984" y="2523214"/>
            <a:ext cx="6105816" cy="3531256"/>
          </a:xfrm>
          <a:prstGeom prst="rect">
            <a:avLst/>
          </a:prstGeom>
        </p:spPr>
      </p:pic>
      <p:sp>
        <p:nvSpPr>
          <p:cNvPr id="10" name="Rectangle 9">
            <a:extLst>
              <a:ext uri="{FF2B5EF4-FFF2-40B4-BE49-F238E27FC236}">
                <a16:creationId xmlns:a16="http://schemas.microsoft.com/office/drawing/2014/main" id="{86573A72-28FA-478D-9E36-CCFBD131E491}"/>
              </a:ext>
            </a:extLst>
          </p:cNvPr>
          <p:cNvSpPr/>
          <p:nvPr/>
        </p:nvSpPr>
        <p:spPr>
          <a:xfrm>
            <a:off x="4693819" y="6364654"/>
            <a:ext cx="7406215" cy="461665"/>
          </a:xfrm>
          <a:prstGeom prst="rect">
            <a:avLst/>
          </a:prstGeom>
        </p:spPr>
        <p:txBody>
          <a:bodyPr wrap="square">
            <a:spAutoFit/>
          </a:bodyPr>
          <a:lstStyle/>
          <a:p>
            <a:r>
              <a:rPr lang="en-US" sz="1200" dirty="0"/>
              <a:t>[3] W. Yang, W. Ouyang, H. Li, and X. Wang. End-to-end learning of deformable mixture of parts and deep convolutional neural networks for human pose estimation. CVPR 2016.</a:t>
            </a:r>
          </a:p>
        </p:txBody>
      </p:sp>
    </p:spTree>
    <p:extLst>
      <p:ext uri="{BB962C8B-B14F-4D97-AF65-F5344CB8AC3E}">
        <p14:creationId xmlns:p14="http://schemas.microsoft.com/office/powerpoint/2010/main" val="1239202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052-7231-4818-94BB-6486D55BEA8F}"/>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EF4A141F-56DD-4AFA-BCE9-531DCEDDF83D}"/>
              </a:ext>
            </a:extLst>
          </p:cNvPr>
          <p:cNvSpPr>
            <a:spLocks noGrp="1"/>
          </p:cNvSpPr>
          <p:nvPr>
            <p:ph idx="1"/>
          </p:nvPr>
        </p:nvSpPr>
        <p:spPr/>
        <p:txBody>
          <a:bodyPr/>
          <a:lstStyle/>
          <a:p>
            <a:r>
              <a:rPr lang="en-US" dirty="0"/>
              <a:t>How should we leverage spatiotemporal joint relation, </a:t>
            </a:r>
            <a:r>
              <a:rPr lang="en-US" b="1" dirty="0"/>
              <a:t>explicitly</a:t>
            </a:r>
            <a:r>
              <a:rPr lang="en-US" dirty="0"/>
              <a:t>?</a:t>
            </a:r>
          </a:p>
        </p:txBody>
      </p:sp>
      <p:sp>
        <p:nvSpPr>
          <p:cNvPr id="4" name="Text Placeholder 2">
            <a:extLst>
              <a:ext uri="{FF2B5EF4-FFF2-40B4-BE49-F238E27FC236}">
                <a16:creationId xmlns:a16="http://schemas.microsoft.com/office/drawing/2014/main" id="{F78EB36E-7D98-4696-8D0C-BF907CBD2D7E}"/>
              </a:ext>
            </a:extLst>
          </p:cNvPr>
          <p:cNvSpPr>
            <a:spLocks noGrp="1"/>
          </p:cNvSpPr>
          <p:nvPr/>
        </p:nvSpPr>
        <p:spPr>
          <a:xfrm>
            <a:off x="838200" y="2066782"/>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zh-CN" dirty="0"/>
              <a:t>Joint Structure</a:t>
            </a:r>
            <a:endParaRPr lang="en-US" dirty="0"/>
          </a:p>
        </p:txBody>
      </p:sp>
      <p:sp>
        <p:nvSpPr>
          <p:cNvPr id="5" name="Content Placeholder 3">
            <a:extLst>
              <a:ext uri="{FF2B5EF4-FFF2-40B4-BE49-F238E27FC236}">
                <a16:creationId xmlns:a16="http://schemas.microsoft.com/office/drawing/2014/main" id="{075640A1-5EC3-4DFD-95BC-4B167775D13C}"/>
              </a:ext>
            </a:extLst>
          </p:cNvPr>
          <p:cNvSpPr>
            <a:spLocks noGrp="1"/>
          </p:cNvSpPr>
          <p:nvPr/>
        </p:nvSpPr>
        <p:spPr>
          <a:xfrm>
            <a:off x="838200" y="2890694"/>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Pictorial Structures</a:t>
            </a:r>
          </a:p>
          <a:p>
            <a:r>
              <a:rPr lang="en-US" sz="2400" dirty="0"/>
              <a:t>Message Passing</a:t>
            </a:r>
          </a:p>
          <a:p>
            <a:r>
              <a:rPr lang="en-US" sz="2400" b="1" dirty="0"/>
              <a:t>Multi-Stage Refinement</a:t>
            </a:r>
          </a:p>
        </p:txBody>
      </p:sp>
      <p:pic>
        <p:nvPicPr>
          <p:cNvPr id="6" name="Picture 5">
            <a:extLst>
              <a:ext uri="{FF2B5EF4-FFF2-40B4-BE49-F238E27FC236}">
                <a16:creationId xmlns:a16="http://schemas.microsoft.com/office/drawing/2014/main" id="{BDD81605-7BE7-4BEE-8466-DFF1886CBE7F}"/>
              </a:ext>
            </a:extLst>
          </p:cNvPr>
          <p:cNvPicPr>
            <a:picLocks noChangeAspect="1"/>
          </p:cNvPicPr>
          <p:nvPr/>
        </p:nvPicPr>
        <p:blipFill>
          <a:blip r:embed="rId2"/>
          <a:stretch>
            <a:fillRect/>
          </a:stretch>
        </p:blipFill>
        <p:spPr>
          <a:xfrm>
            <a:off x="5352501" y="2478738"/>
            <a:ext cx="6124151" cy="3673553"/>
          </a:xfrm>
          <a:prstGeom prst="rect">
            <a:avLst/>
          </a:prstGeom>
        </p:spPr>
      </p:pic>
      <p:sp>
        <p:nvSpPr>
          <p:cNvPr id="11" name="Rectangle 10">
            <a:extLst>
              <a:ext uri="{FF2B5EF4-FFF2-40B4-BE49-F238E27FC236}">
                <a16:creationId xmlns:a16="http://schemas.microsoft.com/office/drawing/2014/main" id="{28B52599-CEBB-46B1-A22E-FD84207525F1}"/>
              </a:ext>
            </a:extLst>
          </p:cNvPr>
          <p:cNvSpPr/>
          <p:nvPr/>
        </p:nvSpPr>
        <p:spPr>
          <a:xfrm>
            <a:off x="4693819" y="6364654"/>
            <a:ext cx="7406215" cy="276999"/>
          </a:xfrm>
          <a:prstGeom prst="rect">
            <a:avLst/>
          </a:prstGeom>
        </p:spPr>
        <p:txBody>
          <a:bodyPr wrap="square">
            <a:spAutoFit/>
          </a:bodyPr>
          <a:lstStyle/>
          <a:p>
            <a:r>
              <a:rPr lang="en-US" sz="1200" dirty="0"/>
              <a:t>[4] S.-E. Wei, V. Ramakrishna, T. </a:t>
            </a:r>
            <a:r>
              <a:rPr lang="en-US" sz="1200" dirty="0" err="1"/>
              <a:t>Kanade</a:t>
            </a:r>
            <a:r>
              <a:rPr lang="en-US" sz="1200" dirty="0"/>
              <a:t>, and Y. Sheikh. Convolutional pose machines. CVPR 2016.</a:t>
            </a:r>
          </a:p>
        </p:txBody>
      </p:sp>
    </p:spTree>
    <p:extLst>
      <p:ext uri="{BB962C8B-B14F-4D97-AF65-F5344CB8AC3E}">
        <p14:creationId xmlns:p14="http://schemas.microsoft.com/office/powerpoint/2010/main" val="400979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3309</TotalTime>
  <Words>1735</Words>
  <Application>Microsoft Office PowerPoint</Application>
  <PresentationFormat>Widescreen</PresentationFormat>
  <Paragraphs>269</Paragraphs>
  <Slides>39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Explicit Spatiotemporal Joint Relation Learning for Tracking Human Pose</vt:lpstr>
      <vt:lpstr>Human Pose Estimation</vt:lpstr>
      <vt:lpstr>A Standard Pipeline: FCN + Heatmap Learning</vt:lpstr>
      <vt:lpstr>Problem</vt:lpstr>
      <vt:lpstr>Previous Works</vt:lpstr>
      <vt:lpstr>Previous Works</vt:lpstr>
      <vt:lpstr>Previous Works</vt:lpstr>
      <vt:lpstr>Previous Works</vt:lpstr>
      <vt:lpstr>Previous Works</vt:lpstr>
      <vt:lpstr>Previous Works</vt:lpstr>
      <vt:lpstr>Previous Works</vt:lpstr>
      <vt:lpstr>Previous Works</vt:lpstr>
      <vt:lpstr>Previous Works</vt:lpstr>
      <vt:lpstr>Previous Works</vt:lpstr>
      <vt:lpstr>Previous Works</vt:lpstr>
      <vt:lpstr>Previous Works</vt:lpstr>
      <vt:lpstr>Previous Works</vt:lpstr>
      <vt:lpstr>Previous Works</vt:lpstr>
      <vt:lpstr>Previous Works</vt:lpstr>
      <vt:lpstr>Previous Works</vt:lpstr>
      <vt:lpstr>Spatiotemporal Joint Relation Learning</vt:lpstr>
      <vt:lpstr>Fully Connected Regression: A Baseline</vt:lpstr>
      <vt:lpstr>Fully Connected Regression: A Baseline</vt:lpstr>
      <vt:lpstr>Fully Connected Regression: A Baseline</vt:lpstr>
      <vt:lpstr>Fully Connected Regression: A Baseline</vt:lpstr>
      <vt:lpstr>Fully Connected Regression: A Baseline</vt:lpstr>
      <vt:lpstr>Per-pixel Regression with Attention</vt:lpstr>
      <vt:lpstr>Per-pixel Regression with Attention</vt:lpstr>
      <vt:lpstr>Orthogonal Perspectives</vt:lpstr>
      <vt:lpstr>From Optical Flow to Joint Flow</vt:lpstr>
      <vt:lpstr>Spatiotemporal Joint Relations for Tracking</vt:lpstr>
      <vt:lpstr>Ablation</vt:lpstr>
      <vt:lpstr>Ablation</vt:lpstr>
      <vt:lpstr>Ablation</vt:lpstr>
      <vt:lpstr>Comparison with state of the art</vt:lpstr>
      <vt:lpstr>Results on MSRA Hand 2015</vt:lpstr>
      <vt:lpstr>Results on MSRA Hand 2015</vt:lpstr>
      <vt:lpstr>Summary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Explicit Spatiotemporal Joint Relation Learning for Tracking Human Pose</dc:title>
  <dc:creator>Xiao Sun</dc:creator>
  <cp:lastModifiedBy>Xiao Sun</cp:lastModifiedBy>
  <cp:revision>51</cp:revision>
  <dcterms:created xsi:type="dcterms:W3CDTF">2019-12-09T01:43:23Z</dcterms:created>
  <dcterms:modified xsi:type="dcterms:W3CDTF">2019-12-12T03:37:06Z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xias@microsoft.com</vt:lpwstr>
  </property>
  <property fmtid="{D5CDD505-2E9C-101B-9397-08002B2CF9AE}" pid="5" name="MSIP_Label_f42aa342-8706-4288-bd11-ebb85995028c_SetDate">
    <vt:lpwstr>2019-12-10T03:34:42.5192308Z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b653a48b-f498-4fd1-8b3e-d6d41ae527e3</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